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7" d="100"/>
          <a:sy n="117" d="100"/>
        </p:scale>
        <p:origin x="294" y="10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B4ACAA-BA09-B1BE-50A3-2478EBA7C9D3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D00FB4-2590-6B00-FAEE-40289CC79275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5AB40D-9CE6-397A-C1F3-7809EF6C2C23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DEF310-5357-FE8F-C531-3E38BD556FC8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532B23-FEFA-E2A9-52EC-8ABE550769BC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960388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243620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6531178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4F77E6-6E1F-FBC4-13D6-0D360676BD49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718399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603087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627958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F36536A-28C8-89A2-0D48-31BA74F2C4D0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16761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3607696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486058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261923-429C-C51E-6834-7934D5644F1D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EE7E1B-39AB-CE70-6C56-A014B83CB253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68BE6D-1268-8DD8-142B-9C5E49B16A38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241110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937371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595941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53BD259-702F-2095-157E-6F7A562181A2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383117" y="6297614"/>
            <a:ext cx="11444816" cy="287337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383117" y="4103689"/>
            <a:ext cx="11444816" cy="2192337"/>
          </a:xfrm>
          <a:prstGeom prst="rect">
            <a:avLst/>
          </a:prstGeom>
          <a:solidFill>
            <a:srgbClr val="003F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>
                <a:latin typeface="+mn-lt"/>
              </a:rPr>
              <a:t>   </a:t>
            </a:r>
            <a:endParaRPr/>
          </a:p>
        </p:txBody>
      </p:sp>
      <p:sp>
        <p:nvSpPr>
          <p:cNvPr id="4" name="Textfeld 3"/>
          <p:cNvSpPr txBox="1"/>
          <p:nvPr userDrawn="1"/>
        </p:nvSpPr>
        <p:spPr bwMode="auto">
          <a:xfrm>
            <a:off x="1109133" y="5229199"/>
            <a:ext cx="10367519" cy="85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500">
                <a:solidFill>
                  <a:schemeClr val="bg1"/>
                </a:solidFill>
                <a:latin typeface="+mn-lt"/>
              </a:rPr>
              <a:t>Phil Keier</a:t>
            </a:r>
            <a:endParaRPr/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500">
                <a:solidFill>
                  <a:schemeClr val="bg1"/>
                </a:solidFill>
                <a:latin typeface="+mn-lt"/>
              </a:rPr>
              <a:t>Institut für Nachrichtentechnik (</a:t>
            </a:r>
            <a:r>
              <a:rPr lang="de-DE" sz="1500">
                <a:solidFill>
                  <a:schemeClr val="bg1"/>
                </a:solidFill>
                <a:latin typeface="+mn-lt"/>
              </a:rPr>
              <a:t>IfN</a:t>
            </a:r>
            <a:r>
              <a:rPr lang="de-DE" sz="1500">
                <a:solidFill>
                  <a:schemeClr val="bg1"/>
                </a:solidFill>
                <a:latin typeface="+mn-lt"/>
              </a:rPr>
              <a:t>)</a:t>
            </a:r>
            <a:endParaRPr/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500">
                <a:solidFill>
                  <a:schemeClr val="bg1"/>
                </a:solidFill>
                <a:latin typeface="+mn-lt"/>
              </a:rPr>
              <a:t>Technische Universität Braunschweig </a:t>
            </a:r>
            <a:endParaRPr lang="de-DE" sz="15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 userDrawn="1"/>
        </p:nvSpPr>
        <p:spPr bwMode="auto">
          <a:xfrm>
            <a:off x="1109133" y="4374104"/>
            <a:ext cx="1038551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bg1"/>
                </a:solidFill>
                <a:latin typeface="+mn-lt"/>
              </a:rPr>
              <a:t>Einführung in die Programmierung für Nicht Informatiker*innen</a:t>
            </a:r>
            <a:endParaRPr lang="de-DE" sz="20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54589" y="812346"/>
            <a:ext cx="2141596" cy="50196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rcRect l="170" t="24801" r="153" b="5519"/>
          <a:stretch/>
        </p:blipFill>
        <p:spPr bwMode="auto">
          <a:xfrm>
            <a:off x="383117" y="1449389"/>
            <a:ext cx="11445604" cy="2667072"/>
          </a:xfrm>
          <a:prstGeom prst="rect">
            <a:avLst/>
          </a:prstGeom>
        </p:spPr>
      </p:pic>
      <p:pic>
        <p:nvPicPr>
          <p:cNvPr id="11" name="Picture 13" descr="TUBS_CO_150dpi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2" y="648000"/>
            <a:ext cx="2832001" cy="10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Glieder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1133475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4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3" y="1339851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Textmasterformat bearbeiten</a:t>
            </a:r>
            <a:endParaRPr/>
          </a:p>
          <a:p>
            <a:pPr lvl="1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Zweite Ebene</a:t>
            </a:r>
            <a:endParaRPr/>
          </a:p>
          <a:p>
            <a:pPr lvl="2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Dritte Ebene</a:t>
            </a:r>
            <a:endParaRPr/>
          </a:p>
          <a:p>
            <a:pPr lvl="3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Vierte Ebene</a:t>
            </a:r>
            <a:endParaRPr/>
          </a:p>
          <a:p>
            <a:pPr lvl="4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Fünfte Ebene</a:t>
            </a:r>
            <a:endParaRPr lang="de-DE" sz="2650">
              <a:solidFill>
                <a:srgbClr val="C0C0C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_Overlap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0" y="5904276"/>
            <a:ext cx="12192000" cy="95372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fN-Danksagung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Spika\Desktop\Design\image6.jp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615837" y="864000"/>
            <a:ext cx="8576163" cy="522723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 userDrawn="1"/>
        </p:nvSpPr>
        <p:spPr bwMode="auto">
          <a:xfrm>
            <a:off x="719667" y="1600201"/>
            <a:ext cx="9262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Vielen Dank für</a:t>
            </a:r>
            <a:br>
              <a:rPr lang="de-DE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e-DE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Ihre Aufmerksamkeit.</a:t>
            </a:r>
            <a:endParaRPr lang="de-DE" sz="3600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 userDrawn="1"/>
        </p:nvSpPr>
        <p:spPr bwMode="auto">
          <a:xfrm>
            <a:off x="719668" y="4695825"/>
            <a:ext cx="1057063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Phil Keier</a:t>
            </a:r>
            <a:endParaRPr/>
          </a:p>
          <a:p>
            <a:pPr marL="0" marR="0" lvl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p.keier@hbk-bs.de</a:t>
            </a: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Zwischentitel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rcRect l="0" t="5880" r="0" b="46427"/>
          <a:stretch/>
        </p:blipFill>
        <p:spPr bwMode="auto">
          <a:xfrm>
            <a:off x="288000" y="563335"/>
            <a:ext cx="11630375" cy="3697845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11918374" y="0"/>
            <a:ext cx="273626" cy="6864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288000" y="3717032"/>
            <a:ext cx="11630374" cy="2374167"/>
          </a:xfrm>
          <a:prstGeom prst="rect">
            <a:avLst/>
          </a:prstGeom>
          <a:solidFill>
            <a:srgbClr val="003F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  <a:latin typeface="+mn-lt"/>
              </a:rPr>
              <a:t>   </a:t>
            </a:r>
            <a:endParaRPr/>
          </a:p>
        </p:txBody>
      </p:sp>
      <p:sp>
        <p:nvSpPr>
          <p:cNvPr id="7" name="Rectangle 2"/>
          <p:cNvSpPr>
            <a:spLocks noChangeArrowheads="1" noGrp="1"/>
          </p:cNvSpPr>
          <p:nvPr>
            <p:ph type="ctrTitle" hasCustomPrompt="1"/>
          </p:nvPr>
        </p:nvSpPr>
        <p:spPr bwMode="auto">
          <a:xfrm>
            <a:off x="1109133" y="3717033"/>
            <a:ext cx="10363200" cy="1164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Zwischentitel</a:t>
            </a:r>
            <a:endParaRPr lang="de-DE"/>
          </a:p>
        </p:txBody>
      </p:sp>
      <p:sp>
        <p:nvSpPr>
          <p:cNvPr id="8" name="Rectangle 3"/>
          <p:cNvSpPr>
            <a:spLocks noChangeArrowheads="1" noGrp="1"/>
          </p:cNvSpPr>
          <p:nvPr>
            <p:ph type="subTitle" idx="1" hasCustomPrompt="1"/>
          </p:nvPr>
        </p:nvSpPr>
        <p:spPr bwMode="auto">
          <a:xfrm>
            <a:off x="1107018" y="5241033"/>
            <a:ext cx="10329333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Untertitel</a:t>
            </a:r>
            <a:endParaRPr lang="de-DE"/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1" y="5915031"/>
            <a:ext cx="1809187" cy="66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5734" y="1200000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5733" y="1200000"/>
            <a:ext cx="5376000" cy="456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 bwMode="auto">
          <a:xfrm>
            <a:off x="6480043" y="1200000"/>
            <a:ext cx="5376000" cy="456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chart" userDrawn="1">
  <p:cSld name="Titel und Dia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75734" y="111126"/>
            <a:ext cx="11167533" cy="708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 bwMode="auto">
          <a:xfrm>
            <a:off x="575734" y="1200000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Diagramm durch Klicken auf Symbol hinzufügen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3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12192000" cy="863599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5734" y="1200000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4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12192000" cy="863599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5733" y="1200000"/>
            <a:ext cx="5376000" cy="456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 bwMode="auto">
          <a:xfrm>
            <a:off x="6480043" y="1200000"/>
            <a:ext cx="5376000" cy="456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12192000" cy="863599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chart" userDrawn="1">
  <p:cSld name="1_Titel und Dia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12192000" cy="863599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75734" y="111126"/>
            <a:ext cx="11167533" cy="70802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 bwMode="auto">
          <a:xfrm>
            <a:off x="575734" y="1200000"/>
            <a:ext cx="11167533" cy="4608000"/>
          </a:xfrm>
        </p:spPr>
        <p:txBody>
          <a:bodyPr/>
          <a:lstStyle/>
          <a:p>
            <a:pPr>
              <a:defRPr/>
            </a:pPr>
            <a:r>
              <a:rPr lang="de-DE"/>
              <a:t>Diagramm durch Klicken auf Symbol hinzufügen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081600"/>
            <a:ext cx="12192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575734" y="111126"/>
            <a:ext cx="1116753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/>
          </a:bodyPr>
          <a:lstStyle/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27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575734" y="1200000"/>
            <a:ext cx="11167533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15"/>
          <a:stretch/>
        </p:blipFill>
        <p:spPr bwMode="auto">
          <a:xfrm>
            <a:off x="1" y="5915031"/>
            <a:ext cx="1809187" cy="66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 bwMode="auto">
          <a:xfrm>
            <a:off x="1895532" y="6140450"/>
            <a:ext cx="5972770" cy="480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50">
                <a:latin typeface="+mn-lt"/>
              </a:rPr>
              <a:t>23.10.2025 | Phil Keier | Einführung in die Programmierung für Nicht Informatiker*innen</a:t>
            </a:r>
            <a:r>
              <a:rPr lang="de-DE" sz="1050">
                <a:latin typeface="+mn-lt"/>
              </a:rPr>
              <a:t> | Seite</a:t>
            </a:r>
            <a:r>
              <a:rPr lang="de-DE" sz="1050">
                <a:latin typeface="+mn-lt"/>
              </a:rPr>
              <a:t> </a:t>
            </a:r>
            <a:fld id="{54091A06-E49E-4F45-A4ED-27B9A60B04AE}" type="slidenum">
              <a:rPr lang="de-DE" sz="1050">
                <a:latin typeface="+mn-lt"/>
              </a:rPr>
              <a:t>‹Nr.›</a:t>
            </a:fld>
            <a:r>
              <a:rPr lang="de-DE" sz="1050">
                <a:latin typeface="+mn-lt"/>
              </a:rPr>
              <a:t>/ </a:t>
            </a:r>
            <a:r>
              <a:rPr lang="de-DE" sz="1050">
                <a:latin typeface="+mn-lt"/>
              </a:rPr>
              <a:t>xy</a:t>
            </a:r>
            <a:endParaRPr lang="de-DE" sz="1050">
              <a:latin typeface="+mn-lt"/>
            </a:endParaRPr>
          </a:p>
          <a:p>
            <a:pPr>
              <a:defRPr/>
            </a:pPr>
            <a:endParaRPr lang="de-DE" sz="105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lvl1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5pPr>
      <a:lvl6pPr marL="609585"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6pPr>
      <a:lvl7pPr marL="1219170"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7pPr>
      <a:lvl8pPr marL="1828754"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8pPr>
      <a:lvl9pPr marL="2438339"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9pPr>
    </p:titleStyle>
    <p:bodyStyle>
      <a:lvl1pPr algn="l">
        <a:spcBef>
          <a:spcPts val="0"/>
        </a:spcBef>
        <a:spcAft>
          <a:spcPts val="0"/>
        </a:spcAft>
        <a:defRPr sz="2150">
          <a:solidFill>
            <a:schemeClr val="tx1"/>
          </a:solidFill>
          <a:latin typeface="+mn-lt"/>
          <a:ea typeface="+mn-ea"/>
          <a:cs typeface="+mn-cs"/>
        </a:defRPr>
      </a:lvl1pPr>
      <a:lvl2pPr marL="253994" indent="-251878" algn="l">
        <a:spcBef>
          <a:spcPts val="0"/>
        </a:spcBef>
        <a:spcAft>
          <a:spcPts val="0"/>
        </a:spcAft>
        <a:buClr>
          <a:schemeClr val="tx1"/>
        </a:buClr>
        <a:buFont typeface="Wingdings"/>
        <a:buChar char="§"/>
        <a:defRPr sz="2150">
          <a:solidFill>
            <a:schemeClr val="tx1"/>
          </a:solidFill>
          <a:latin typeface="+mn-lt"/>
        </a:defRPr>
      </a:lvl2pPr>
      <a:lvl3pPr marL="482588" indent="-226478" algn="l">
        <a:spcBef>
          <a:spcPts val="0"/>
        </a:spcBef>
        <a:spcAft>
          <a:spcPts val="0"/>
        </a:spcAft>
        <a:buClr>
          <a:schemeClr val="tx1"/>
        </a:buClr>
        <a:buFont typeface="Wingdings"/>
        <a:buChar char="§"/>
        <a:defRPr sz="2150">
          <a:solidFill>
            <a:schemeClr val="tx1"/>
          </a:solidFill>
          <a:latin typeface="+mn-lt"/>
        </a:defRPr>
      </a:lvl3pPr>
      <a:lvl4pPr marL="723882" indent="-239178" algn="l">
        <a:spcBef>
          <a:spcPts val="0"/>
        </a:spcBef>
        <a:spcAft>
          <a:spcPts val="0"/>
        </a:spcAft>
        <a:buClr>
          <a:schemeClr val="tx1"/>
        </a:buClr>
        <a:buFont typeface="Wingdings"/>
        <a:buChar char="§"/>
        <a:defRPr sz="2150">
          <a:solidFill>
            <a:schemeClr val="tx1"/>
          </a:solidFill>
          <a:latin typeface="+mn-lt"/>
        </a:defRPr>
      </a:lvl4pPr>
      <a:lvl5pPr marL="990575" indent="-264577" algn="l">
        <a:spcBef>
          <a:spcPts val="0"/>
        </a:spcBef>
        <a:spcAft>
          <a:spcPts val="0"/>
        </a:spcAft>
        <a:buClr>
          <a:schemeClr val="tx1"/>
        </a:buClr>
        <a:buFont typeface="Wingdings"/>
        <a:buChar char="§"/>
        <a:defRPr sz="2150">
          <a:solidFill>
            <a:schemeClr val="tx1"/>
          </a:solidFill>
          <a:latin typeface="+mn-lt"/>
        </a:defRPr>
      </a:lvl5pPr>
      <a:lvl6pPr marL="1600160" indent="-264577" algn="l">
        <a:spcBef>
          <a:spcPts val="0"/>
        </a:spcBef>
        <a:spcAft>
          <a:spcPts val="0"/>
        </a:spcAft>
        <a:buFont typeface="Wingdings"/>
        <a:buChar char="§"/>
        <a:defRPr sz="2150">
          <a:solidFill>
            <a:schemeClr val="tx1"/>
          </a:solidFill>
          <a:latin typeface="+mn-lt"/>
        </a:defRPr>
      </a:lvl6pPr>
      <a:lvl7pPr marL="2209745" indent="-264577" algn="l">
        <a:spcBef>
          <a:spcPts val="0"/>
        </a:spcBef>
        <a:spcAft>
          <a:spcPts val="0"/>
        </a:spcAft>
        <a:buFont typeface="Wingdings"/>
        <a:buChar char="§"/>
        <a:defRPr sz="2150">
          <a:solidFill>
            <a:schemeClr val="tx1"/>
          </a:solidFill>
          <a:latin typeface="+mn-lt"/>
        </a:defRPr>
      </a:lvl7pPr>
      <a:lvl8pPr marL="2819329" indent="-264577" algn="l">
        <a:spcBef>
          <a:spcPts val="0"/>
        </a:spcBef>
        <a:spcAft>
          <a:spcPts val="0"/>
        </a:spcAft>
        <a:buFont typeface="Wingdings"/>
        <a:buChar char="§"/>
        <a:defRPr sz="2150">
          <a:solidFill>
            <a:schemeClr val="tx1"/>
          </a:solidFill>
          <a:latin typeface="+mn-lt"/>
        </a:defRPr>
      </a:lvl8pPr>
      <a:lvl9pPr marL="3428914" indent="-264577" algn="l">
        <a:spcBef>
          <a:spcPts val="0"/>
        </a:spcBef>
        <a:spcAft>
          <a:spcPts val="0"/>
        </a:spcAft>
        <a:buFont typeface="Wingdings"/>
        <a:buChar char="§"/>
        <a:defRPr sz="21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52222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Prüfung</a:t>
            </a:r>
            <a:endParaRPr/>
          </a:p>
        </p:txBody>
      </p:sp>
      <p:sp>
        <p:nvSpPr>
          <p:cNvPr id="519970075" name="Inhaltsplatzhalter 2"/>
          <p:cNvSpPr>
            <a:spLocks noGrp="1"/>
          </p:cNvSpPr>
          <p:nvPr>
            <p:ph idx="1"/>
          </p:nvPr>
        </p:nvSpPr>
        <p:spPr bwMode="auto">
          <a:xfrm>
            <a:off x="575733" y="1199999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322429" indent="-322429">
              <a:buFont typeface="Arial"/>
              <a:buChar char="–"/>
              <a:defRPr/>
            </a:pPr>
            <a:r>
              <a:rPr/>
              <a:t>Gruppe aus 5 Personen (Einteilung nächste Woche)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Bei 49 angemeldeten Studies =&gt; 9,8 = 10 Gruppen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Den Prüfungstermin bekommt jede Gruppe am 06.02.2026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Es wird ein zufällig ausgewähltes Projekt bearbeitet, welches als Gruppe vorgestellt wird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03788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Nächstes Mal</a:t>
            </a:r>
            <a:endParaRPr/>
          </a:p>
        </p:txBody>
      </p:sp>
      <p:sp>
        <p:nvSpPr>
          <p:cNvPr id="1309945880" name="Inhaltsplatzhalter 2"/>
          <p:cNvSpPr>
            <a:spLocks noGrp="1"/>
          </p:cNvSpPr>
          <p:nvPr>
            <p:ph idx="1"/>
          </p:nvPr>
        </p:nvSpPr>
        <p:spPr bwMode="auto">
          <a:xfrm>
            <a:off x="575733" y="1199999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322429" indent="-322429">
              <a:buFont typeface="Arial"/>
              <a:buChar char="–"/>
              <a:defRPr/>
            </a:pPr>
            <a:r>
              <a:rPr/>
              <a:t>Live Coding &amp; Einführung in Jupyter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Python Basics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Gruppeneinteilung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Ausgabe des ersten Übungsblattes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916224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Quiz Time</a:t>
            </a:r>
            <a:endParaRPr/>
          </a:p>
        </p:txBody>
      </p:sp>
      <p:pic>
        <p:nvPicPr>
          <p:cNvPr id="1812676746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>
            <a:off x="986297" y="1199999"/>
            <a:ext cx="4554870" cy="4559999"/>
          </a:xfrm>
          <a:prstGeom prst="rect">
            <a:avLst/>
          </a:prstGeom>
        </p:spPr>
      </p:pic>
      <p:sp>
        <p:nvSpPr>
          <p:cNvPr id="944148495" name="Inhaltsplatzhalter 2"/>
          <p:cNvSpPr>
            <a:spLocks noGrp="1"/>
          </p:cNvSpPr>
          <p:nvPr>
            <p:ph idx="10"/>
          </p:nvPr>
        </p:nvSpPr>
        <p:spPr bwMode="auto">
          <a:xfrm>
            <a:off x="6480042" y="1199999"/>
            <a:ext cx="5375999" cy="455999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endParaRPr/>
          </a:p>
          <a:p>
            <a:pPr>
              <a:defRPr/>
            </a:pPr>
            <a:endParaRPr lang="de-DE" sz="215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215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215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215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215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21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https://invote.de/87823</a:t>
            </a:r>
            <a:endParaRPr lang="de-DE" sz="215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113289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Time Table - Tutorial</a:t>
            </a:r>
            <a:endParaRPr/>
          </a:p>
        </p:txBody>
      </p:sp>
      <p:sp>
        <p:nvSpPr>
          <p:cNvPr id="1099241367" name="Inhaltsplatzhalter 2"/>
          <p:cNvSpPr>
            <a:spLocks noGrp="1"/>
          </p:cNvSpPr>
          <p:nvPr>
            <p:ph idx="1"/>
          </p:nvPr>
        </p:nvSpPr>
        <p:spPr bwMode="auto">
          <a:xfrm>
            <a:off x="575732" y="1199999"/>
            <a:ext cx="5375999" cy="455999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/>
              <a:t>24.10.2025 Organisation</a:t>
            </a:r>
            <a:endParaRPr/>
          </a:p>
          <a:p>
            <a:pPr>
              <a:defRPr/>
            </a:pPr>
            <a:r>
              <a:rPr/>
              <a:t>31.10.2025 entfällt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b="1"/>
              <a:t>Tutorial &amp; Python Basics</a:t>
            </a:r>
            <a:endParaRPr/>
          </a:p>
          <a:p>
            <a:pPr>
              <a:defRPr/>
            </a:pPr>
            <a:r>
              <a:rPr b="0"/>
              <a:t>07.11.2025 Tutorial 1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Ausgabe / Printing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Datentypen &amp; Variabeln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Sequentielle Abläufe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Konditionelle Beschreibungen</a:t>
            </a:r>
            <a:endParaRPr b="0"/>
          </a:p>
        </p:txBody>
      </p:sp>
      <p:sp>
        <p:nvSpPr>
          <p:cNvPr id="172397576" name="Inhaltsplatzhalter 2"/>
          <p:cNvSpPr>
            <a:spLocks noGrp="1"/>
          </p:cNvSpPr>
          <p:nvPr>
            <p:ph idx="10"/>
          </p:nvPr>
        </p:nvSpPr>
        <p:spPr bwMode="auto">
          <a:xfrm>
            <a:off x="6480042" y="1199999"/>
            <a:ext cx="5375999" cy="455999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/>
              <a:t>14.11.2025 Tutorial 2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Hash Tables / Dictionarys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Fehlerbehandlung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System Interaktionen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Modularisierung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Funktionen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Datenklassen / Datencontainer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>
              <a:defRPr/>
            </a:pPr>
            <a:r>
              <a:rPr/>
              <a:t>21.11.2025 Extended Applications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Funktionen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Generatoren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Built-In Module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Syntax Styling PEP8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Erste KI Beispiele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097896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Time Table - Simulation</a:t>
            </a:r>
            <a:endParaRPr/>
          </a:p>
        </p:txBody>
      </p:sp>
      <p:sp>
        <p:nvSpPr>
          <p:cNvPr id="611605574" name="Inhaltsplatzhalter 2"/>
          <p:cNvSpPr>
            <a:spLocks noGrp="1"/>
          </p:cNvSpPr>
          <p:nvPr>
            <p:ph idx="1"/>
          </p:nvPr>
        </p:nvSpPr>
        <p:spPr bwMode="auto">
          <a:xfrm>
            <a:off x="575732" y="1199999"/>
            <a:ext cx="5375999" cy="455999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b="1"/>
              <a:t>Generieren &amp; Simulieren von Daten</a:t>
            </a:r>
            <a:endParaRPr b="1"/>
          </a:p>
          <a:p>
            <a:pPr>
              <a:defRPr/>
            </a:pPr>
            <a:r>
              <a:rPr b="0"/>
              <a:t>28.11.2025 MatPlotLib &amp; NumPy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Graphen erstellen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Multidimensionale Arrays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Zufallszahlen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Effizientes Computing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endParaRPr b="0"/>
          </a:p>
          <a:p>
            <a:pPr>
              <a:defRPr/>
            </a:pPr>
            <a:r>
              <a:rPr b="0"/>
              <a:t>05.12.2025 SciPy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Normalverteilungen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Binomialverteilungen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Sampling aus Verteilungen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Populationsanalyse</a:t>
            </a:r>
            <a:endParaRPr b="0"/>
          </a:p>
        </p:txBody>
      </p:sp>
      <p:sp>
        <p:nvSpPr>
          <p:cNvPr id="1270729941" name="Inhaltsplatzhalter 2"/>
          <p:cNvSpPr>
            <a:spLocks noGrp="1"/>
          </p:cNvSpPr>
          <p:nvPr>
            <p:ph idx="10"/>
          </p:nvPr>
        </p:nvSpPr>
        <p:spPr bwMode="auto">
          <a:xfrm>
            <a:off x="6480042" y="1199999"/>
            <a:ext cx="5375999" cy="455999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/>
              <a:t>12.12.2025 Simulation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Monte Carlo Simulation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Samplingmethoden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Populationsanalyse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017692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Time Table – Statistische Datenanalyse</a:t>
            </a:r>
            <a:endParaRPr/>
          </a:p>
        </p:txBody>
      </p:sp>
      <p:sp>
        <p:nvSpPr>
          <p:cNvPr id="406325026" name="Inhaltsplatzhalter 2"/>
          <p:cNvSpPr>
            <a:spLocks noGrp="1"/>
          </p:cNvSpPr>
          <p:nvPr>
            <p:ph idx="1"/>
          </p:nvPr>
        </p:nvSpPr>
        <p:spPr bwMode="auto">
          <a:xfrm>
            <a:off x="575732" y="1199999"/>
            <a:ext cx="5375999" cy="455999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b="1"/>
              <a:t>Arbeiten mit Tabellen</a:t>
            </a:r>
            <a:endParaRPr b="1"/>
          </a:p>
          <a:p>
            <a:pPr>
              <a:defRPr/>
            </a:pPr>
            <a:r>
              <a:rPr b="0"/>
              <a:t>19.12.2025 Pandas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Datenframes &amp; Tabellen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Datenserien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Extraktion und bereinigen von Daten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Datencontainer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endParaRPr b="0"/>
          </a:p>
          <a:p>
            <a:pPr>
              <a:defRPr/>
            </a:pPr>
            <a:r>
              <a:rPr b="0"/>
              <a:t>26.12.2025 &amp; 02.01.2026</a:t>
            </a:r>
            <a:endParaRPr b="0"/>
          </a:p>
          <a:p>
            <a:pPr>
              <a:defRPr/>
            </a:pPr>
            <a:r>
              <a:rPr b="0"/>
              <a:t>Vorlesungsfreie Zeit</a:t>
            </a:r>
            <a:endParaRPr b="0"/>
          </a:p>
        </p:txBody>
      </p:sp>
      <p:sp>
        <p:nvSpPr>
          <p:cNvPr id="1272556267" name="Inhaltsplatzhalter 2"/>
          <p:cNvSpPr>
            <a:spLocks noGrp="1"/>
          </p:cNvSpPr>
          <p:nvPr>
            <p:ph idx="10"/>
          </p:nvPr>
        </p:nvSpPr>
        <p:spPr bwMode="auto">
          <a:xfrm>
            <a:off x="6480042" y="1199999"/>
            <a:ext cx="5375999" cy="455999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/>
              <a:t>09.01.2026 Statistische Test Methoden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Einseitiger &amp; Zweiseiter T-Test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Korrelationsanalyse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>
              <a:defRPr/>
            </a:pPr>
            <a:r>
              <a:rPr/>
              <a:t>16.01.2026 Demo Project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Analyse eines Datensets (Überraschung)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740024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Time Table – Statistische Datenanalyse</a:t>
            </a:r>
            <a:endParaRPr/>
          </a:p>
        </p:txBody>
      </p:sp>
      <p:sp>
        <p:nvSpPr>
          <p:cNvPr id="354032507" name="Inhaltsplatzhalter 2"/>
          <p:cNvSpPr>
            <a:spLocks noGrp="1"/>
          </p:cNvSpPr>
          <p:nvPr>
            <p:ph idx="1"/>
          </p:nvPr>
        </p:nvSpPr>
        <p:spPr bwMode="auto">
          <a:xfrm>
            <a:off x="575732" y="1199999"/>
            <a:ext cx="5375999" cy="455999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b="1"/>
              <a:t>Arbeiten mit gemischten Daten</a:t>
            </a:r>
            <a:endParaRPr b="1"/>
          </a:p>
          <a:p>
            <a:pPr>
              <a:defRPr/>
            </a:pPr>
            <a:r>
              <a:rPr b="0"/>
              <a:t>23.01.2026 Folium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Erstellen von Karten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HTML / CSS Basics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Analyse der Hochschulverteilung in Niedersachsen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endParaRPr b="0"/>
          </a:p>
          <a:p>
            <a:pPr>
              <a:defRPr/>
            </a:pPr>
            <a:r>
              <a:rPr b="0"/>
              <a:t>30.01.2026 Demo Project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Analyse gemischter Daten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KI als Tool (Disskusion)</a:t>
            </a:r>
            <a:endParaRPr b="0"/>
          </a:p>
          <a:p>
            <a:pPr marL="322429" indent="-322429">
              <a:buFont typeface="Arial"/>
              <a:buChar char="–"/>
              <a:defRPr/>
            </a:pPr>
            <a:r>
              <a:rPr b="0"/>
              <a:t>Verifizierung mittels KI</a:t>
            </a:r>
            <a:endParaRPr b="0"/>
          </a:p>
        </p:txBody>
      </p:sp>
      <p:sp>
        <p:nvSpPr>
          <p:cNvPr id="668531532" name="Inhaltsplatzhalter 2"/>
          <p:cNvSpPr>
            <a:spLocks noGrp="1"/>
          </p:cNvSpPr>
          <p:nvPr>
            <p:ph idx="10"/>
          </p:nvPr>
        </p:nvSpPr>
        <p:spPr bwMode="auto">
          <a:xfrm>
            <a:off x="6480042" y="1199999"/>
            <a:ext cx="5375999" cy="455999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/>
              <a:t>06.02.2026 Projektausgabe (Anwesenheitspflicht)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Ausgabe &amp; Besprechung der Gruppenprojekte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Fazit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Prüfungsbesprechung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>
              <a:defRPr/>
            </a:pPr>
            <a:r>
              <a:rPr/>
              <a:t>19/20.02.2026 (Unter Vorbehalt)</a:t>
            </a:r>
            <a:endParaRPr/>
          </a:p>
          <a:p>
            <a:pPr>
              <a:defRPr/>
            </a:pPr>
            <a:r>
              <a:rPr/>
              <a:t>Prüfungstermine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734331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Spielregeln / Anforderungen</a:t>
            </a:r>
            <a:endParaRPr/>
          </a:p>
        </p:txBody>
      </p:sp>
      <p:sp>
        <p:nvSpPr>
          <p:cNvPr id="86217034" name="Inhaltsplatzhalter 2"/>
          <p:cNvSpPr>
            <a:spLocks noGrp="1"/>
          </p:cNvSpPr>
          <p:nvPr>
            <p:ph idx="1"/>
          </p:nvPr>
        </p:nvSpPr>
        <p:spPr bwMode="auto">
          <a:xfrm>
            <a:off x="575733" y="1199999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322429" indent="-322429">
              <a:buFont typeface="Arial"/>
              <a:buChar char="–"/>
              <a:defRPr/>
            </a:pPr>
            <a:r>
              <a:rPr/>
              <a:t>Bearbeitung aller Aufgaben ist Pflicht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Mindestens 30% der Punkte pro Aufgabe müssen erreicht werden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Für ein Aufgabenblatt ist es möglich einen Joker einzusetzen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Im Krankheitsfall (oder anderweitigen Gründen) bitte Rechtzeitig (nicht 5min vor Vorlesungsbeginn) Mail an p.keier@hbk-bs.de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 marL="322429" indent="-322429">
              <a:buFont typeface="Arial"/>
              <a:buChar char="–"/>
              <a:defRPr/>
            </a:pP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Jeden Freitag gehen wir gemeinsam die Lösungen der Aktuellen Aufgaben durch</a:t>
            </a:r>
            <a:endParaRPr/>
          </a:p>
          <a:p>
            <a:pPr marL="322429" indent="-322429">
              <a:buFont typeface="Arial"/>
              <a:buChar char="–"/>
              <a:defRPr/>
            </a:pPr>
            <a:r>
              <a:rPr/>
              <a:t>Bringt eigene Fragen mit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314953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KI Nutzung</a:t>
            </a:r>
            <a:endParaRPr/>
          </a:p>
        </p:txBody>
      </p:sp>
      <p:sp>
        <p:nvSpPr>
          <p:cNvPr id="1264911968" name="Inhaltsplatzhalter 2"/>
          <p:cNvSpPr>
            <a:spLocks noGrp="1"/>
          </p:cNvSpPr>
          <p:nvPr>
            <p:ph idx="1"/>
          </p:nvPr>
        </p:nvSpPr>
        <p:spPr bwMode="auto">
          <a:xfrm>
            <a:off x="575733" y="1199999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</a:t>
            </a:r>
            <a:r>
              <a:rPr lang="de-DE" sz="21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ehrende können den Einsatz von KI-gestützten Werkzeugen einschränken.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Insbesondere in der Anfangsphase des Studiums kann eine Einschränkung von KI-gestützten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Werkzeugen sinnvoll sein, sodass Studierende grundlegende Kompetenzen erwerben, um ein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tiefer gehendes Verständnis für ein Thema zu entwickeln oder um die nötige fachliche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Expertise zur Überprüfung der KI-generierten Inhalte zu erlangen. Über die Gründe von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Einschränkungen sollen die Studierenden informiert werden.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de-DE" sz="21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-&gt; Für den Abschnitt </a:t>
            </a:r>
            <a:r>
              <a:rPr lang="de-DE" sz="215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Tutorial </a:t>
            </a:r>
            <a:r>
              <a:rPr lang="de-DE" sz="21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ist die Nutzung von KI-Tools jeglicher Art untersagt</a:t>
            </a:r>
            <a:endParaRPr lang="de-DE" sz="215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i="0"/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Quelle: 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https://www.tu-braunschweig.de/fileadmin/Allgemeine_Dokumente/Ordnungen/2024-10-07_-_Leitlinie_KI_-_Guideline_AI.pdf</a:t>
            </a:r>
            <a:endParaRPr b="0" i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342741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/>
              <a:t>KI Nutzung</a:t>
            </a:r>
            <a:endParaRPr/>
          </a:p>
        </p:txBody>
      </p:sp>
      <p:sp>
        <p:nvSpPr>
          <p:cNvPr id="128409277" name="Inhaltsplatzhalter 2"/>
          <p:cNvSpPr>
            <a:spLocks noGrp="1"/>
          </p:cNvSpPr>
          <p:nvPr>
            <p:ph idx="1"/>
          </p:nvPr>
        </p:nvSpPr>
        <p:spPr bwMode="auto">
          <a:xfrm>
            <a:off x="575733" y="1199999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Die Verantwortung für Inhalte, die mit KI-gestützten Werkzeugen generiert werden,</a:t>
            </a:r>
            <a:endParaRPr sz="20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liegt bei den Nutzer:innen dieser Werkzeuge.</a:t>
            </a:r>
            <a:endParaRPr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KI-gestützte Werkzeuge können nicht für Fehler in den von ihnen generierten Inhalten</a:t>
            </a:r>
            <a:endParaRPr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verantwortlich gemacht werden. Die Prüfung der Richtigkeit des generierten Inhaltes muss</a:t>
            </a:r>
            <a:endParaRPr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durch die Nutzer:innen genauso wie bei selbsterstellten Inhalten erfolgen.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Die Verwendung von KI-gestützten Werkzeugen muss offengelegt werden.</a:t>
            </a:r>
            <a:endParaRPr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Studierende müssen beschreiben, ob und wie sie KI-gestützte Werkzeuge im Rahmen einer</a:t>
            </a:r>
            <a:endParaRPr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Studien- oder Prüfungsleistung verwendet haben. KI-gestützte Werkzeuge unterschieden sich</a:t>
            </a:r>
            <a:endParaRPr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 dieser Hinsicht nicht von anderen zugelassenen Hilfsmitteln. KI-generierte Inhalte müssen</a:t>
            </a:r>
            <a:endParaRPr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 den jeweiligen Arbeiten kenntlich gemacht werden.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lang="de-DE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-&gt; Wenn mit KI gearbeitet wird muss dies Kenntlich gemacht werden!</a:t>
            </a:r>
            <a:endParaRPr sz="20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-&gt; Bei versäumen droht der Ausschluss aus dem Kurs!</a:t>
            </a:r>
            <a:endParaRPr sz="2000" i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 w="19050"/>
      </a:spPr>
      <a:bodyPr/>
      <a:lstStyle/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 w="19050"/>
      </a:spPr>
      <a:bodyPr/>
      <a:lstStyle/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ONLYOFFICE/8.2.0.143</Application>
  <PresentationFormat>On-screen Show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Inga Schleicher</dc:creator>
  <cp:lastModifiedBy/>
  <cp:revision>18</cp:revision>
  <dcterms:created xsi:type="dcterms:W3CDTF">2021-05-28T11:59:38Z</dcterms:created>
  <dcterms:modified xsi:type="dcterms:W3CDTF">2025-10-23T17:54:05Z</dcterms:modified>
</cp:coreProperties>
</file>