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7243806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293536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10/30/2013</a:t>
            </a:fld>
            <a:endParaRPr lang="en-US"/>
          </a:p>
        </p:txBody>
      </p:sp>
      <p:sp>
        <p:nvSpPr>
          <p:cNvPr id="947335012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281343793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58752950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91116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0596830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13842833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93611124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4FAF524-A953-7AEE-C3E9-1C1491B082A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DFEABEB-E631-8140-8BEA-C3FB1ED8DFA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28CB8CE-06BB-316F-AAD5-D3AE52EBA1A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6EFBE5-92FB-ED36-6CAC-4A11220FFC3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17E7DAB-3944-311E-0D4A-017C5EF6807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3DDF5CB-2878-B86F-7DCB-7DF9C222662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556764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725013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523118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6E4ACA3-A2A3-6890-604A-411B4121ECA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2534211" name="Shape 1059"/>
          <p:cNvSpPr>
            <a:spLocks noChangeArrowheads="1" noGrp="1"/>
          </p:cNvSpPr>
          <p:nvPr userDrawn="1"/>
        </p:nvSpPr>
        <p:spPr bwMode="auto">
          <a:xfrm>
            <a:off x="2396066" y="2291401"/>
            <a:ext cx="5452533" cy="41651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27014506" name="Shape 1060"/>
          <p:cNvSpPr>
            <a:spLocks noChangeArrowheads="1" noGrp="1"/>
          </p:cNvSpPr>
          <p:nvPr userDrawn="1"/>
        </p:nvSpPr>
        <p:spPr bwMode="auto">
          <a:xfrm>
            <a:off x="1309514" y="1839834"/>
            <a:ext cx="4011787" cy="131432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35301501" name="Shape 1061"/>
          <p:cNvSpPr>
            <a:spLocks noChangeArrowheads="1" noGrp="1"/>
          </p:cNvSpPr>
          <p:nvPr userDrawn="1"/>
        </p:nvSpPr>
        <p:spPr bwMode="auto">
          <a:xfrm>
            <a:off x="6567031" y="4629133"/>
            <a:ext cx="5395523" cy="2231707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55607916" name="Shape 1062"/>
          <p:cNvSpPr>
            <a:spLocks noChangeArrowheads="1" noGrp="1"/>
          </p:cNvSpPr>
          <p:nvPr userDrawn="1"/>
        </p:nvSpPr>
        <p:spPr bwMode="auto">
          <a:xfrm>
            <a:off x="389187" y="6100774"/>
            <a:ext cx="4968521" cy="75999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9807694" name="Shape 1063"/>
          <p:cNvSpPr>
            <a:spLocks noChangeArrowheads="1" noGrp="1"/>
          </p:cNvSpPr>
          <p:nvPr userDrawn="1"/>
        </p:nvSpPr>
        <p:spPr bwMode="auto">
          <a:xfrm>
            <a:off x="0" y="3254701"/>
            <a:ext cx="2099733" cy="3343682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9421083" name="Subtitle 2"/>
          <p:cNvSpPr>
            <a:spLocks noGrp="1"/>
          </p:cNvSpPr>
          <p:nvPr>
            <p:ph type="subTitle" idx="1"/>
          </p:nvPr>
        </p:nvSpPr>
        <p:spPr bwMode="auto">
          <a:xfrm>
            <a:off x="4655839" y="2708919"/>
            <a:ext cx="6720746" cy="72007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24388659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>22.10.2013</a:t>
            </a:fld>
            <a:endParaRPr/>
          </a:p>
        </p:txBody>
      </p:sp>
      <p:sp>
        <p:nvSpPr>
          <p:cNvPr id="82604296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2853542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  <p:sp>
        <p:nvSpPr>
          <p:cNvPr id="1129599893" name="Title 6"/>
          <p:cNvSpPr>
            <a:spLocks noGrp="1"/>
          </p:cNvSpPr>
          <p:nvPr>
            <p:ph type="title"/>
          </p:nvPr>
        </p:nvSpPr>
        <p:spPr bwMode="auto">
          <a:xfrm>
            <a:off x="4595833" y="1808820"/>
            <a:ext cx="6720746" cy="72007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90940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06065561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80178857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>22.10.2013</a:t>
            </a:fld>
            <a:endParaRPr/>
          </a:p>
        </p:txBody>
      </p:sp>
      <p:sp>
        <p:nvSpPr>
          <p:cNvPr id="202506226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2969805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4211208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00102314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78981604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>22.10.2013</a:t>
            </a:fld>
            <a:endParaRPr/>
          </a:p>
        </p:txBody>
      </p:sp>
      <p:sp>
        <p:nvSpPr>
          <p:cNvPr id="180242508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604999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086629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98973380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61436788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>22.10.2013</a:t>
            </a:fld>
            <a:endParaRPr/>
          </a:p>
        </p:txBody>
      </p:sp>
      <p:sp>
        <p:nvSpPr>
          <p:cNvPr id="134467250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6511951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8072119" name="Title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359378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76040187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>22.10.2013</a:t>
            </a:fld>
            <a:endParaRPr/>
          </a:p>
        </p:txBody>
      </p:sp>
      <p:sp>
        <p:nvSpPr>
          <p:cNvPr id="101460056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9299120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619322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41829037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39692451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85809683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>22.10.2013</a:t>
            </a:fld>
            <a:endParaRPr/>
          </a:p>
        </p:txBody>
      </p:sp>
      <p:sp>
        <p:nvSpPr>
          <p:cNvPr id="138251231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9719260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104478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7642161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537898871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075909754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392279325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93370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990374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>22.10.2013</a:t>
            </a:fld>
            <a:endParaRPr/>
          </a:p>
        </p:txBody>
      </p:sp>
      <p:sp>
        <p:nvSpPr>
          <p:cNvPr id="190784163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37201096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625878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595544848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>22.10.2013</a:t>
            </a:fld>
            <a:endParaRPr/>
          </a:p>
        </p:txBody>
      </p:sp>
      <p:sp>
        <p:nvSpPr>
          <p:cNvPr id="808497789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21304898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3372379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>22.10.2013</a:t>
            </a:fld>
            <a:endParaRPr/>
          </a:p>
        </p:txBody>
      </p:sp>
      <p:sp>
        <p:nvSpPr>
          <p:cNvPr id="367487396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16252311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1217391" name="Title 1"/>
          <p:cNvSpPr>
            <a:spLocks noGrp="1"/>
          </p:cNvSpPr>
          <p:nvPr>
            <p:ph type="title"/>
          </p:nvPr>
        </p:nvSpPr>
        <p:spPr bwMode="auto"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931890352" name="Content Placeholder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4855804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2017873321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>22.10.2013</a:t>
            </a:fld>
            <a:endParaRPr/>
          </a:p>
        </p:txBody>
      </p:sp>
      <p:sp>
        <p:nvSpPr>
          <p:cNvPr id="132007851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3099314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9417089" name="Title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02907147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29027206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25895199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>22.10.2013</a:t>
            </a:fld>
            <a:endParaRPr/>
          </a:p>
        </p:txBody>
      </p:sp>
      <p:sp>
        <p:nvSpPr>
          <p:cNvPr id="160342762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3018709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9307872" name="Shape 1059"/>
          <p:cNvSpPr>
            <a:spLocks noChangeArrowheads="1" noGrp="1"/>
          </p:cNvSpPr>
          <p:nvPr userDrawn="1"/>
        </p:nvSpPr>
        <p:spPr bwMode="auto">
          <a:xfrm>
            <a:off x="4976706" y="2"/>
            <a:ext cx="3058159" cy="8937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07504285" name="Shape 1060"/>
          <p:cNvSpPr>
            <a:spLocks noChangeArrowheads="1" noGrp="1"/>
          </p:cNvSpPr>
          <p:nvPr userDrawn="1"/>
        </p:nvSpPr>
        <p:spPr bwMode="auto">
          <a:xfrm>
            <a:off x="-24679" y="1"/>
            <a:ext cx="1399539" cy="17975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82434566" name="Shape 1061"/>
          <p:cNvSpPr>
            <a:spLocks noChangeArrowheads="1" noGrp="1"/>
          </p:cNvSpPr>
          <p:nvPr userDrawn="1"/>
        </p:nvSpPr>
        <p:spPr bwMode="auto">
          <a:xfrm>
            <a:off x="1637457" y="1"/>
            <a:ext cx="3839633" cy="26096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7190675" name="Title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0541733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3170365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51E0-3758-456B-809F-07B187805C7D}" type="datetimeFigureOut">
              <a:rPr/>
              <a:t>22.10.2013</a:t>
            </a:fld>
            <a:endParaRPr/>
          </a:p>
        </p:txBody>
      </p:sp>
      <p:sp>
        <p:nvSpPr>
          <p:cNvPr id="1987088226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6313665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r" defTabSz="914400" rtl="0">
        <a:spcBef>
          <a:spcPts val="0"/>
        </a:spcBef>
        <a:buNone/>
        <a:defRPr sz="44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>
        <a:spcBef>
          <a:spcPts val="0"/>
        </a:spcBef>
        <a:buFont typeface="Arial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>
        <a:spcBef>
          <a:spcPts val="0"/>
        </a:spcBef>
        <a:buFont typeface="Arial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>
        <a:spcBef>
          <a:spcPts val="0"/>
        </a:spcBef>
        <a:buFont typeface="Arial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>
        <a:spcBef>
          <a:spcPts val="0"/>
        </a:spcBef>
        <a:buFont typeface="Arial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>
        <a:spcBef>
          <a:spcPts val="0"/>
        </a:spcBef>
        <a:buFont typeface="Arial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4583598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Pictorial Turn</a:t>
            </a:r>
            <a:endParaRPr lang="en-US"/>
          </a:p>
        </p:txBody>
      </p:sp>
      <p:sp>
        <p:nvSpPr>
          <p:cNvPr id="1259276101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Phil Keier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324528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Was ist der „Pictorial Turn</a:t>
            </a:r>
            <a:r>
              <a:rPr lang="de-DE"/>
              <a:t>“?</a:t>
            </a:r>
            <a:endParaRPr/>
          </a:p>
        </p:txBody>
      </p:sp>
      <p:sp>
        <p:nvSpPr>
          <p:cNvPr id="1934416611" name="Content Placeholder 2"/>
          <p:cNvSpPr>
            <a:spLocks noGrp="1"/>
          </p:cNvSpPr>
          <p:nvPr>
            <p:ph idx="1"/>
          </p:nvPr>
        </p:nvSpPr>
        <p:spPr bwMode="auto">
          <a:xfrm>
            <a:off x="609599" y="1600201"/>
            <a:ext cx="10972800" cy="4525962"/>
          </a:xfrm>
        </p:spPr>
        <p:txBody>
          <a:bodyPr/>
          <a:lstStyle/>
          <a:p>
            <a:pPr>
              <a:defRPr/>
            </a:pPr>
            <a:r>
              <a:rPr lang="de-DE"/>
              <a:t>Der Moment „in dem eine Gesellschaft um ihr Bildrepertoire zu fürchten beginnt.“</a:t>
            </a:r>
            <a:endParaRPr lang="de-DE"/>
          </a:p>
          <a:p>
            <a:pPr>
              <a:defRPr/>
            </a:pPr>
            <a:r>
              <a:rPr lang="de-DE"/>
              <a:t>Ikonoklastische Bewegung (Bildersturm) </a:t>
            </a:r>
            <a:endParaRPr lang="de-DE"/>
          </a:p>
          <a:p>
            <a:pPr lvl="1">
              <a:defRPr/>
            </a:pPr>
            <a:r>
              <a:rPr lang="de-DE"/>
              <a:t>Smartphone Kameras</a:t>
            </a:r>
            <a:endParaRPr lang="de-DE"/>
          </a:p>
          <a:p>
            <a:pPr lvl="1">
              <a:defRPr/>
            </a:pPr>
            <a:r>
              <a:rPr lang="de-DE"/>
              <a:t>KI generierte Bilder/Videos</a:t>
            </a:r>
            <a:endParaRPr lang="de-DE"/>
          </a:p>
          <a:p>
            <a:pPr>
              <a:defRPr/>
            </a:pPr>
            <a:r>
              <a:rPr lang="de-DE"/>
              <a:t>Gesetze &amp; Verbote für Bildmedien</a:t>
            </a:r>
            <a:endParaRPr lang="de-DE"/>
          </a:p>
          <a:p>
            <a:pPr>
              <a:defRPr/>
            </a:pPr>
            <a:r>
              <a:rPr lang="de-DE"/>
              <a:t>Wechselspiel zwischen Negativen/angstbesetzten Erwartungen gegenüber einer „Euphorie des Sichtbaren“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522764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Pictorial Turn - Kritik</a:t>
            </a:r>
            <a:endParaRPr/>
          </a:p>
        </p:txBody>
      </p:sp>
      <p:sp>
        <p:nvSpPr>
          <p:cNvPr id="525189000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Digitale Medien sind ein Faktor, aber die Israeliten haben bereits ein goldenes Kalb angebetet</a:t>
            </a:r>
            <a:endParaRPr lang="de-DE"/>
          </a:p>
          <a:p>
            <a:pPr>
              <a:defRPr/>
            </a:pPr>
            <a:r>
              <a:rPr lang="de-DE"/>
              <a:t>Gegen Präsentismus – Obsession mit dem Visuellen sei historisch beispiellos</a:t>
            </a:r>
            <a:endParaRPr lang="de-DE"/>
          </a:p>
          <a:p>
            <a:pPr>
              <a:defRPr/>
            </a:pPr>
            <a:r>
              <a:rPr lang="de-DE"/>
              <a:t>Gegen Technologischen Determinismus – </a:t>
            </a:r>
            <a:r>
              <a:rPr lang="de-DE"/>
              <a:t>Ablehnung der Vorstellung bilderzeugende Medien würden die Betrachterposition determinieren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015582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Was tun Bilder?</a:t>
            </a:r>
            <a:endParaRPr/>
          </a:p>
        </p:txBody>
      </p:sp>
      <p:sp>
        <p:nvSpPr>
          <p:cNvPr id="80780806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Besser: „Was wollen Bilder?“</a:t>
            </a:r>
            <a:endParaRPr lang="de-DE"/>
          </a:p>
          <a:p>
            <a:pPr>
              <a:defRPr/>
            </a:pPr>
            <a:r>
              <a:rPr lang="de-DE"/>
              <a:t>Ziel sollte es sein Alltagsroutinen der Bildinterpretation und Bildersetzung neu zu denken</a:t>
            </a:r>
            <a:endParaRPr lang="de-DE"/>
          </a:p>
          <a:p>
            <a:pPr>
              <a:defRPr/>
            </a:pPr>
            <a:r>
              <a:rPr lang="de-DE"/>
              <a:t>Bilder als Hybride Objekte:</a:t>
            </a:r>
            <a:endParaRPr lang="de-DE"/>
          </a:p>
          <a:p>
            <a:pPr lvl="1">
              <a:defRPr/>
            </a:pPr>
            <a:r>
              <a:rPr lang="de-DE"/>
              <a:t>Weder belebt noch unbelebt</a:t>
            </a:r>
            <a:endParaRPr lang="de-DE"/>
          </a:p>
          <a:p>
            <a:pPr lvl="1">
              <a:defRPr/>
            </a:pPr>
            <a:r>
              <a:rPr lang="de-DE"/>
              <a:t>„Faktische“</a:t>
            </a:r>
            <a:r>
              <a:rPr lang="de-DE"/>
              <a:t> (Fetische + Faktum)</a:t>
            </a:r>
            <a:endParaRPr lang="de-DE"/>
          </a:p>
          <a:p>
            <a:pPr lvl="1">
              <a:defRPr/>
            </a:pPr>
            <a:r>
              <a:rPr lang="de-DE"/>
              <a:t>Also: Schwankend zwischen Wahrheit &amp; Fiktion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698404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Problem der Repräsentation</a:t>
            </a:r>
            <a:endParaRPr/>
          </a:p>
        </p:txBody>
      </p:sp>
      <p:sp>
        <p:nvSpPr>
          <p:cNvPr id="5978900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de-DE"/>
              <a:t>Zu Glauben das „Unrepräsentierte repräsentieren“ zu können</a:t>
            </a:r>
            <a:endParaRPr lang="de-DE"/>
          </a:p>
          <a:p>
            <a:pPr>
              <a:defRPr/>
            </a:pPr>
            <a:r>
              <a:rPr lang="de-DE"/>
              <a:t>Repräsentation ist nicht die Antwort, sondern eine Form der Fragestellung</a:t>
            </a:r>
            <a:endParaRPr lang="de-DE"/>
          </a:p>
          <a:p>
            <a:pPr>
              <a:defRPr/>
            </a:pPr>
            <a:r>
              <a:rPr lang="de-DE"/>
              <a:t>Problem:</a:t>
            </a:r>
            <a:endParaRPr lang="de-DE"/>
          </a:p>
          <a:p>
            <a:pPr lvl="1">
              <a:defRPr/>
            </a:pPr>
            <a:r>
              <a:rPr lang="de-DE"/>
              <a:t>Bilder selbst sind das am stärksten unterrepräsentierte Element</a:t>
            </a:r>
            <a:endParaRPr lang="de-DE"/>
          </a:p>
          <a:p>
            <a:pPr lvl="1">
              <a:defRPr/>
            </a:pPr>
            <a:r>
              <a:rPr lang="de-DE"/>
              <a:t>Wir „nötigen“ Bilder als Symptom gesehen zu werden</a:t>
            </a:r>
            <a:endParaRPr lang="de-DE"/>
          </a:p>
          <a:p>
            <a:pPr lvl="1">
              <a:defRPr/>
            </a:pPr>
            <a:r>
              <a:rPr lang="de-DE"/>
              <a:t>Statt Hermeneutik (Entschlüsseln), schlägt Mitchell eine „Erotik“ des Umganges mit Bildern vor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901918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Fazit</a:t>
            </a:r>
            <a:endParaRPr/>
          </a:p>
        </p:txBody>
      </p:sp>
      <p:sp>
        <p:nvSpPr>
          <p:cNvPr id="131067823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Mitchell will keine Sige über die „Kulturindustrie“ feiern</a:t>
            </a:r>
            <a:endParaRPr lang="de-DE"/>
          </a:p>
          <a:p>
            <a:pPr>
              <a:defRPr/>
            </a:pPr>
            <a:r>
              <a:rPr lang="de-DE"/>
              <a:t>Politisierung von Repräsentationen soll schwieriger &amp; unvorhersehbarer werden</a:t>
            </a:r>
            <a:endParaRPr lang="de-DE"/>
          </a:p>
          <a:p>
            <a:pPr>
              <a:defRPr/>
            </a:pPr>
            <a:r>
              <a:rPr lang="de-DE"/>
              <a:t>Verantwortungsvolle Repräsentation: also Erzeugung von „wahrem und nützlichem Wissen“</a:t>
            </a:r>
            <a:endParaRPr lang="de-DE"/>
          </a:p>
          <a:p>
            <a:pPr>
              <a:defRPr/>
            </a:pPr>
            <a:r>
              <a:rPr lang="de-DE"/>
              <a:t>Daher besteht das Risiko unverantwortlicher Repräsentationen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30742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Wovor fürchten wir uns mehr?</a:t>
            </a:r>
            <a:endParaRPr/>
          </a:p>
        </p:txBody>
      </p:sp>
      <p:pic>
        <p:nvPicPr>
          <p:cNvPr id="107448307" name=""/>
          <p:cNvPicPr>
            <a:picLocks noChangeAspect="1"/>
          </p:cNvPicPr>
          <p:nvPr>
            <p:ph sz="half" idx="2"/>
          </p:nvPr>
        </p:nvPicPr>
        <p:blipFill rotWithShape="1">
          <a:blip r:embed="rId3"/>
          <a:stretch/>
        </p:blipFill>
        <p:spPr bwMode="auto">
          <a:xfrm rot="0">
            <a:off x="6197599" y="1718844"/>
            <a:ext cx="5384799" cy="4288676"/>
          </a:xfrm>
          <a:prstGeom prst="rect">
            <a:avLst/>
          </a:prstGeom>
        </p:spPr>
      </p:pic>
      <p:pic>
        <p:nvPicPr>
          <p:cNvPr id="649365202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489513" y="1791775"/>
            <a:ext cx="5606485" cy="4142813"/>
          </a:xfrm>
          <a:prstGeom prst="rect">
            <a:avLst/>
          </a:prstGeom>
        </p:spPr>
      </p:pic>
      <p:pic>
        <p:nvPicPr>
          <p:cNvPr id="340796254" name="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0" y="0"/>
            <a:ext cx="1800000" cy="18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186804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Wovor fürchten wir uns mehr?</a:t>
            </a:r>
            <a:endParaRPr/>
          </a:p>
        </p:txBody>
      </p:sp>
      <p:pic>
        <p:nvPicPr>
          <p:cNvPr id="1947946662" name=""/>
          <p:cNvPicPr>
            <a:picLocks noChangeAspect="1"/>
          </p:cNvPicPr>
          <p:nvPr>
            <p:ph sz="half" idx="2"/>
          </p:nvPr>
        </p:nvPicPr>
        <p:blipFill rotWithShape="1">
          <a:blip r:embed="rId3"/>
          <a:stretch/>
        </p:blipFill>
        <p:spPr bwMode="auto">
          <a:xfrm rot="0">
            <a:off x="6197599" y="1718844"/>
            <a:ext cx="5384799" cy="4288676"/>
          </a:xfrm>
          <a:prstGeom prst="rect">
            <a:avLst/>
          </a:prstGeom>
        </p:spPr>
      </p:pic>
      <p:pic>
        <p:nvPicPr>
          <p:cNvPr id="470834672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489513" y="1791775"/>
            <a:ext cx="5606485" cy="4142813"/>
          </a:xfrm>
          <a:prstGeom prst="rect">
            <a:avLst/>
          </a:prstGeom>
        </p:spPr>
      </p:pic>
      <p:pic>
        <p:nvPicPr>
          <p:cNvPr id="1601074792" name="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0" y="0"/>
            <a:ext cx="1800000" cy="1800000"/>
          </a:xfrm>
          <a:prstGeom prst="rect">
            <a:avLst/>
          </a:prstGeom>
        </p:spPr>
      </p:pic>
      <p:sp>
        <p:nvSpPr>
          <p:cNvPr id="199972172" name=""/>
          <p:cNvSpPr txBox="1"/>
          <p:nvPr/>
        </p:nvSpPr>
        <p:spPr bwMode="auto">
          <a:xfrm rot="0" flipH="0" flipV="0">
            <a:off x="542573" y="6013823"/>
            <a:ext cx="5452471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Die Bewunderung des Goldenen Kalbs</a:t>
            </a:r>
            <a:r>
              <a:rPr lang="de-DE" sz="1800">
                <a:latin typeface="Arial"/>
                <a:ea typeface="Arial"/>
                <a:cs typeface="Arial"/>
              </a:rPr>
              <a:t>, </a:t>
            </a: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Nicolas Poussi</a:t>
            </a:r>
            <a:r>
              <a:rPr lang="de-DE"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n 1634</a:t>
            </a:r>
            <a:endParaRPr/>
          </a:p>
        </p:txBody>
      </p:sp>
      <p:sp>
        <p:nvSpPr>
          <p:cNvPr id="895839396" name=""/>
          <p:cNvSpPr txBox="1"/>
          <p:nvPr/>
        </p:nvSpPr>
        <p:spPr bwMode="auto">
          <a:xfrm rot="0" flipH="0" flipV="0">
            <a:off x="6285588" y="6060514"/>
            <a:ext cx="5066363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de-DE"/>
              <a:t>Chat GPT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ur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assic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tandard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ONLYOFFICE/9.1.0.173</Application>
  <PresentationFormat>On-screen Show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</cp:revision>
  <dcterms:modified xsi:type="dcterms:W3CDTF">2026-06-03T20:48:33Z</dcterms:modified>
</cp:coreProperties>
</file>