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notesSlides/notesSlide18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18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7.xml" ContentType="application/vnd.openxmlformats-officedocument.presentationml.slide+xml"/>
  <Override PartName="/ppt/slides/slide13.xml" ContentType="application/vnd.openxmlformats-officedocument.presentationml.slide+xml"/>
  <Override PartName="/ppt/slides/slide20.xml" ContentType="application/vnd.openxmlformats-officedocument.presentationml.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1.xml" ContentType="application/vnd.openxmlformats-officedocument.presentationml.slide+xml"/>
  <Override PartName="/ppt/notesSlides/notesSlide14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15.xml" ContentType="application/vnd.openxmlformats-officedocument.presentationml.slide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2.xml" ContentType="application/vnd.openxmlformats-officedocument.theme+xml"/>
  <Override PartName="/ppt/notesSlides/notesSlide17.xml" ContentType="application/vnd.openxmlformats-officedocument.presentationml.notesSlide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s/slide16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viewProps.xml" ContentType="application/vnd.openxmlformats-officedocument.presentationml.viewProps+xml"/>
  <Override PartName="/ppt/slideLayouts/slideLayout6.xml" ContentType="application/vnd.openxmlformats-officedocument.presentationml.slideLayout+xml"/>
  <Override PartName="/ppt/presProps.xml" ContentType="application/vnd.openxmlformats-officedocument.presentationml.presProps+xml"/>
  <Override PartName="/ppt/notesSlides/notesSlide12.xml" ContentType="application/vnd.openxmlformats-officedocument.presentationml.notesSlide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notesMasterIdLst>
    <p:notesMasterId r:id="rId24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</p:sldIdLst>
  <p:sldSz cx="12192000" cy="6858000"/>
  <p:notesSz cx="6858000" cy="9144000"/>
  <p:defaultTextStyle>
    <a:defPPr>
      <a:defRPr lang="de-DE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17" d="100"/>
          <a:sy n="117" d="100"/>
        </p:scale>
        <p:origin x="294" y="108"/>
      </p:cViewPr>
      <p:guideLst>
        <p:guide pos="3840"/>
        <p:guide pos="2160" orient="horz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theme" Target="theme/theme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notesMaster" Target="notesMasters/notesMaster1.xml"/><Relationship Id="rId25" Type="http://schemas.openxmlformats.org/officeDocument/2006/relationships/presProps" Target="presProps.xml" /><Relationship Id="rId26" Type="http://schemas.openxmlformats.org/officeDocument/2006/relationships/tableStyles" Target="tableStyles.xml" /><Relationship Id="rId27" Type="http://schemas.openxmlformats.org/officeDocument/2006/relationships/viewProps" Target="viewProps.xml" /></Relationships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2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3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 ftr="0" hdr="0" sldNum="1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 ?>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 ?>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 ?>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 ?>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 ?>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 ?>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 ?>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 ?>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 ?>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 ?>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 ?>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 ?>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 ?>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 ?>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 ?>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 ?>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 ?>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 ?>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08D79319-DBD6-77B7-530D-2918FE830A68}" type="slidenum">
              <a:rPr/>
              <a:t/>
            </a:fld>
            <a:endParaRPr/>
          </a:p>
        </p:txBody>
      </p:sp>
    </p:spTree>
  </p:cSld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D92C726B-ABF6-EA0F-FA14-5412D875CEA6}" type="slidenum">
              <a:rPr/>
              <a:t/>
            </a:fld>
            <a:endParaRPr/>
          </a:p>
        </p:txBody>
      </p:sp>
    </p:spTree>
  </p:cSld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5308F91A-8590-1409-CC7B-31F49BAB6852}" type="slidenum">
              <a:rPr/>
              <a:t/>
            </a:fld>
            <a:endParaRPr/>
          </a:p>
        </p:txBody>
      </p:sp>
    </p:spTree>
  </p:cSld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A2B0364A-D02C-6891-B80D-4AD61D566B72}" type="slidenum">
              <a:rPr/>
              <a:t/>
            </a:fld>
            <a:endParaRPr/>
          </a:p>
        </p:txBody>
      </p:sp>
    </p:spTree>
  </p:cSld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24204347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67016127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646979395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85CF2F5F-F727-61CF-6463-76FB495D3E76}" type="slidenum">
              <a:rPr/>
              <a:t/>
            </a:fld>
            <a:endParaRPr/>
          </a:p>
        </p:txBody>
      </p:sp>
    </p:spTree>
  </p:cSld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B254596C-D509-2737-AAC6-86FE766E0C4B}" type="slidenum">
              <a:rPr/>
              <a:t/>
            </a:fld>
            <a:endParaRPr/>
          </a:p>
        </p:txBody>
      </p:sp>
    </p:spTree>
  </p:cSld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850F62D-A652-8B7A-F061-D06E20F5B8CD}" type="slidenum">
              <a:rPr/>
              <a:t/>
            </a:fld>
            <a:endParaRPr/>
          </a:p>
        </p:txBody>
      </p:sp>
    </p:spTree>
  </p:cSld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A43D57D7-8D55-A32A-E168-A608A479C64A}" type="slidenum">
              <a:rPr/>
              <a:t/>
            </a:fld>
            <a:endParaRPr/>
          </a:p>
        </p:txBody>
      </p:sp>
    </p:spTree>
  </p:cSld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B2A8B3B1-DB32-F590-EB22-973F8D2EF026}" type="slidenum">
              <a:rPr/>
              <a:t/>
            </a:fld>
            <a:endParaRPr/>
          </a:p>
        </p:txBody>
      </p:sp>
    </p:spTree>
  </p:cSld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193AE5BC-78CB-C68C-7F78-A4E781CFCC7B}" type="slidenum">
              <a:rPr/>
              <a:t/>
            </a:fld>
            <a:endParaRPr/>
          </a:p>
        </p:txBody>
      </p:sp>
    </p:spTree>
  </p:cSld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BC5F5A1-02F0-CF2E-5142-149334A75037}" type="slidenum">
              <a:rPr/>
              <a:t/>
            </a:fld>
            <a:endParaRPr/>
          </a:p>
        </p:txBody>
      </p:sp>
    </p:spTree>
  </p:cSld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A443D8D9-99FC-FF0B-DFEC-A5057A831801}" type="slidenum">
              <a:rPr/>
              <a:t/>
            </a:fld>
            <a:endParaRPr/>
          </a:p>
        </p:txBody>
      </p:sp>
    </p:spTree>
  </p:cSld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343010C9-C277-CDD7-37CF-B4FA86C100E6}" type="slidenum">
              <a:rPr/>
              <a:t/>
            </a:fld>
            <a:endParaRPr/>
          </a:p>
        </p:txBody>
      </p:sp>
    </p:spTree>
  </p:cSld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E89C221D-0113-72C0-5599-F66EAC681F9E}" type="slidenum">
              <a:rPr/>
              <a:t/>
            </a:fld>
            <a:endParaRPr/>
          </a:p>
        </p:txBody>
      </p:sp>
    </p:spTree>
  </p:cSld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CE554FC3-7C46-D22C-9DD4-C78730D0C284}" type="slidenum">
              <a:rPr/>
              <a:t/>
            </a:fld>
            <a:endParaRPr/>
          </a:p>
        </p:txBody>
      </p:sp>
    </p:spTree>
  </p:cSld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ED9656B3-6C1A-5FEC-02AC-5228E66CC64B}" type="slidenum">
              <a:rPr/>
              <a:t/>
            </a:fld>
            <a:endParaRPr/>
          </a:p>
        </p:txBody>
      </p:sp>
    </p:spTree>
  </p:cSld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5C18F58A-EEF5-7666-2E52-39DEE05F2FAA}" type="slidenum">
              <a:rPr/>
              <a:t/>
            </a:fld>
            <a:endParaRPr/>
          </a:p>
        </p:txBody>
      </p:sp>
    </p:spTree>
  </p:cSld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B5B8C93F-D8A6-DE96-B707-A8C2B010FF22}" type="slidenum">
              <a:rPr/>
              <a:t/>
            </a:fld>
            <a:endParaRPr/>
          </a:p>
        </p:txBody>
      </p:sp>
    </p:spTree>
  </p:cSld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ECA1C0FF-4D06-D5C0-0BB0-111E822D3472}" type="slidenum">
              <a:rPr/>
              <a:t/>
            </a:fld>
            <a:endParaRPr/>
          </a:p>
        </p:txBody>
      </p:sp>
    </p:spTree>
  </p:cSld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D44E049-E307-2CB6-1EB3-B7AAAC7788FB}" type="slidenum">
              <a:rPr/>
              <a:t/>
            </a:fld>
            <a:endParaRPr/>
          </a:p>
        </p:txBody>
      </p:sp>
    </p:spTree>
  </p:cSld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jpg"/><Relationship Id="rId4" Type="http://schemas.openxmlformats.org/officeDocument/2006/relationships/image" Target="../media/image4.png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5.jpg"/></Relationships>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1.png"/><Relationship Id="rId4" Type="http://schemas.openxmlformats.org/officeDocument/2006/relationships/image" Target="../media/image5.jpg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userDrawn="1">
  <p:cSld name="1_Titel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Rectangle 18"/>
          <p:cNvSpPr>
            <a:spLocks noChangeArrowheads="1"/>
          </p:cNvSpPr>
          <p:nvPr userDrawn="1"/>
        </p:nvSpPr>
        <p:spPr bwMode="auto">
          <a:xfrm>
            <a:off x="383117" y="6297614"/>
            <a:ext cx="11444816" cy="287337"/>
          </a:xfrm>
          <a:prstGeom prst="rect">
            <a:avLst/>
          </a:prstGeom>
          <a:solidFill>
            <a:srgbClr val="BE1E3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5" name="Rectangle 17"/>
          <p:cNvSpPr>
            <a:spLocks noChangeArrowheads="1"/>
          </p:cNvSpPr>
          <p:nvPr userDrawn="1"/>
        </p:nvSpPr>
        <p:spPr bwMode="auto">
          <a:xfrm>
            <a:off x="383117" y="4103689"/>
            <a:ext cx="11444816" cy="2192337"/>
          </a:xfrm>
          <a:prstGeom prst="rect">
            <a:avLst/>
          </a:prstGeom>
          <a:solidFill>
            <a:srgbClr val="003F5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de-DE">
                <a:latin typeface="+mn-lt"/>
              </a:rPr>
              <a:t>   </a:t>
            </a:r>
            <a:endParaRPr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1235459" y="4779150"/>
            <a:ext cx="10236873" cy="269850"/>
          </a:xfrm>
          <a:prstGeom prst="rect">
            <a:avLst/>
          </a:prstGeom>
          <a:ln>
            <a:solidFill>
              <a:srgbClr val="003F57"/>
            </a:solidFill>
          </a:ln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 lvl="0">
              <a:defRPr/>
            </a:pPr>
            <a:r>
              <a:rPr lang="de-DE"/>
              <a:t>Tutorial</a:t>
            </a:r>
            <a:endParaRPr lang="de-DE"/>
          </a:p>
          <a:p>
            <a:pPr lvl="0">
              <a:defRPr/>
            </a:pPr>
            <a:endParaRPr lang="de-DE"/>
          </a:p>
        </p:txBody>
      </p:sp>
      <p:sp>
        <p:nvSpPr>
          <p:cNvPr id="4" name="Textfeld 3"/>
          <p:cNvSpPr txBox="1"/>
          <p:nvPr userDrawn="1"/>
        </p:nvSpPr>
        <p:spPr bwMode="auto">
          <a:xfrm>
            <a:off x="1109133" y="5229199"/>
            <a:ext cx="10374359" cy="853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  <a:spcAft>
                <a:spcPts val="300"/>
              </a:spcAft>
              <a:defRPr/>
            </a:pPr>
            <a:r>
              <a:rPr lang="de-DE" sz="1500">
                <a:solidFill>
                  <a:schemeClr val="bg1"/>
                </a:solidFill>
                <a:latin typeface="+mn-lt"/>
              </a:rPr>
              <a:t>Phil Keier</a:t>
            </a:r>
            <a:endParaRPr/>
          </a:p>
          <a:p>
            <a:pPr algn="l">
              <a:lnSpc>
                <a:spcPct val="100000"/>
              </a:lnSpc>
              <a:spcAft>
                <a:spcPts val="300"/>
              </a:spcAft>
              <a:defRPr/>
            </a:pPr>
            <a:r>
              <a:rPr lang="de-DE" sz="1500">
                <a:solidFill>
                  <a:schemeClr val="bg1"/>
                </a:solidFill>
                <a:latin typeface="+mn-lt"/>
              </a:rPr>
              <a:t>Institut für Nachrichtentechnik (</a:t>
            </a:r>
            <a:r>
              <a:rPr lang="de-DE" sz="1500">
                <a:solidFill>
                  <a:schemeClr val="bg1"/>
                </a:solidFill>
                <a:latin typeface="+mn-lt"/>
              </a:rPr>
              <a:t>IfN</a:t>
            </a:r>
            <a:r>
              <a:rPr lang="de-DE" sz="1500">
                <a:solidFill>
                  <a:schemeClr val="bg1"/>
                </a:solidFill>
                <a:latin typeface="+mn-lt"/>
              </a:rPr>
              <a:t>)</a:t>
            </a:r>
            <a:endParaRPr/>
          </a:p>
          <a:p>
            <a:pPr algn="l">
              <a:lnSpc>
                <a:spcPct val="100000"/>
              </a:lnSpc>
              <a:spcAft>
                <a:spcPts val="300"/>
              </a:spcAft>
              <a:defRPr/>
            </a:pPr>
            <a:r>
              <a:rPr lang="de-DE" sz="1500">
                <a:solidFill>
                  <a:schemeClr val="bg1"/>
                </a:solidFill>
                <a:latin typeface="+mn-lt"/>
              </a:rPr>
              <a:t>Technische Universität Braunschweig </a:t>
            </a:r>
            <a:endParaRPr lang="de-DE" sz="15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Textfeld 5"/>
          <p:cNvSpPr txBox="1"/>
          <p:nvPr userDrawn="1"/>
        </p:nvSpPr>
        <p:spPr bwMode="auto">
          <a:xfrm>
            <a:off x="1109133" y="4374104"/>
            <a:ext cx="10385159" cy="396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2000" b="1">
                <a:solidFill>
                  <a:schemeClr val="bg1"/>
                </a:solidFill>
                <a:latin typeface="+mn-lt"/>
              </a:rPr>
              <a:t>Einführung in die Programmierung für Nicht Informatiker*innen</a:t>
            </a:r>
            <a:endParaRPr lang="de-DE" sz="2000" b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9654589" y="812346"/>
            <a:ext cx="2141596" cy="501965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/>
          <a:srcRect l="170" t="24801" r="153" b="5519"/>
          <a:stretch/>
        </p:blipFill>
        <p:spPr bwMode="auto">
          <a:xfrm>
            <a:off x="383117" y="1449389"/>
            <a:ext cx="11445604" cy="2667072"/>
          </a:xfrm>
          <a:prstGeom prst="rect">
            <a:avLst/>
          </a:prstGeom>
        </p:spPr>
      </p:pic>
      <p:pic>
        <p:nvPicPr>
          <p:cNvPr id="11" name="Picture 13" descr="TUBS_CO_150dpi"/>
          <p:cNvPicPr>
            <a:picLocks noChangeAspect="1" noChangeArrowheads="1"/>
          </p:cNvPicPr>
          <p:nvPr userDrawn="1"/>
        </p:nvPicPr>
        <p:blipFill>
          <a:blip r:embed="rId4"/>
          <a:stretch/>
        </p:blipFill>
        <p:spPr bwMode="auto">
          <a:xfrm>
            <a:off x="2" y="648000"/>
            <a:ext cx="2832001" cy="105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userDrawn="1">
  <p:cSld name="Gliederung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 userDrawn="1"/>
        </p:nvSpPr>
        <p:spPr bwMode="auto">
          <a:xfrm>
            <a:off x="0" y="1"/>
            <a:ext cx="12192000" cy="1133475"/>
          </a:xfrm>
          <a:prstGeom prst="rect">
            <a:avLst/>
          </a:prstGeom>
          <a:solidFill>
            <a:schemeClr val="hlink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de-DE">
              <a:solidFill>
                <a:schemeClr val="accent2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 b="1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  <a:endParaRPr lang="de-DE"/>
          </a:p>
        </p:txBody>
      </p:sp>
      <p:sp>
        <p:nvSpPr>
          <p:cNvPr id="4" name="Rectangle 3"/>
          <p:cNvSpPr>
            <a:spLocks noChangeArrowheads="1" noGrp="1"/>
          </p:cNvSpPr>
          <p:nvPr userDrawn="1">
            <p:ph type="body" idx="1"/>
          </p:nvPr>
        </p:nvSpPr>
        <p:spPr bwMode="gray">
          <a:xfrm>
            <a:off x="575733" y="1339851"/>
            <a:ext cx="11161183" cy="4622799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>
              <a:buClr>
                <a:srgbClr val="C0C0C0"/>
              </a:buClr>
              <a:defRPr/>
            </a:pPr>
            <a:r>
              <a:rPr lang="de-DE" sz="2650">
                <a:solidFill>
                  <a:srgbClr val="C0C0C0"/>
                </a:solidFill>
              </a:rPr>
              <a:t>Textmasterformat bearbeiten</a:t>
            </a:r>
            <a:endParaRPr/>
          </a:p>
          <a:p>
            <a:pPr lvl="1">
              <a:buClr>
                <a:srgbClr val="C0C0C0"/>
              </a:buClr>
              <a:defRPr/>
            </a:pPr>
            <a:r>
              <a:rPr lang="de-DE" sz="2650">
                <a:solidFill>
                  <a:srgbClr val="C0C0C0"/>
                </a:solidFill>
              </a:rPr>
              <a:t>Zweite Ebene</a:t>
            </a:r>
            <a:endParaRPr/>
          </a:p>
          <a:p>
            <a:pPr lvl="2">
              <a:buClr>
                <a:srgbClr val="C0C0C0"/>
              </a:buClr>
              <a:defRPr/>
            </a:pPr>
            <a:r>
              <a:rPr lang="de-DE" sz="2650">
                <a:solidFill>
                  <a:srgbClr val="C0C0C0"/>
                </a:solidFill>
              </a:rPr>
              <a:t>Dritte Ebene</a:t>
            </a:r>
            <a:endParaRPr/>
          </a:p>
          <a:p>
            <a:pPr lvl="3">
              <a:buClr>
                <a:srgbClr val="C0C0C0"/>
              </a:buClr>
              <a:defRPr/>
            </a:pPr>
            <a:r>
              <a:rPr lang="de-DE" sz="2650">
                <a:solidFill>
                  <a:srgbClr val="C0C0C0"/>
                </a:solidFill>
              </a:rPr>
              <a:t>Vierte Ebene</a:t>
            </a:r>
            <a:endParaRPr/>
          </a:p>
          <a:p>
            <a:pPr lvl="4">
              <a:buClr>
                <a:srgbClr val="C0C0C0"/>
              </a:buClr>
              <a:defRPr/>
            </a:pPr>
            <a:r>
              <a:rPr lang="de-DE" sz="2650">
                <a:solidFill>
                  <a:srgbClr val="C0C0C0"/>
                </a:solidFill>
              </a:rPr>
              <a:t>Fünfte Ebene</a:t>
            </a:r>
            <a:endParaRPr lang="de-DE" sz="2650">
              <a:solidFill>
                <a:srgbClr val="C0C0C0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0474042" y="6221356"/>
            <a:ext cx="1269225" cy="2974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userDrawn="1">
  <p:cSld name="Inhalt_Overlap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>
              <a:defRPr/>
            </a:pPr>
            <a:r>
              <a:rPr lang="de-DE"/>
              <a:t>Textmasterformate durch Klicken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 b="1">
                <a:latin typeface="+mj-lt"/>
              </a:defRPr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  <a:endParaRPr lang="de-DE"/>
          </a:p>
        </p:txBody>
      </p:sp>
      <p:sp>
        <p:nvSpPr>
          <p:cNvPr id="5" name="Rechteck 4"/>
          <p:cNvSpPr/>
          <p:nvPr userDrawn="1"/>
        </p:nvSpPr>
        <p:spPr bwMode="auto">
          <a:xfrm>
            <a:off x="0" y="5904276"/>
            <a:ext cx="12192000" cy="953725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0474042" y="6221356"/>
            <a:ext cx="1269225" cy="2974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userDrawn="1">
  <p:cSld name="IfN-Danksagungs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kumente und Einstellungen\Spika\Desktop\Design\image6.jpg"/>
          <p:cNvPicPr>
            <a:picLocks noChangeAspect="1" noChangeArrowheads="1"/>
          </p:cNvPicPr>
          <p:nvPr userDrawn="1"/>
        </p:nvPicPr>
        <p:blipFill>
          <a:blip r:embed="rId2"/>
          <a:stretch/>
        </p:blipFill>
        <p:spPr bwMode="auto">
          <a:xfrm>
            <a:off x="3615837" y="864000"/>
            <a:ext cx="8576163" cy="5227238"/>
          </a:xfrm>
          <a:prstGeom prst="rect">
            <a:avLst/>
          </a:prstGeom>
          <a:noFill/>
        </p:spPr>
      </p:pic>
      <p:sp>
        <p:nvSpPr>
          <p:cNvPr id="5" name="Textfeld 4"/>
          <p:cNvSpPr txBox="1"/>
          <p:nvPr userDrawn="1"/>
        </p:nvSpPr>
        <p:spPr bwMode="auto">
          <a:xfrm>
            <a:off x="719667" y="1600201"/>
            <a:ext cx="926253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3600" b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Vielen Dank für</a:t>
            </a:r>
            <a:br>
              <a:rPr lang="de-DE" sz="3600" b="1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de-DE" sz="3600" b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Ihre Aufmerksamkeit.</a:t>
            </a:r>
            <a:endParaRPr lang="de-DE" sz="3600" b="1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extfeld 5"/>
          <p:cNvSpPr txBox="1"/>
          <p:nvPr userDrawn="1"/>
        </p:nvSpPr>
        <p:spPr bwMode="auto">
          <a:xfrm>
            <a:off x="719668" y="4695825"/>
            <a:ext cx="10570632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/>
          </a:bodyPr>
          <a:lstStyle/>
          <a:p>
            <a:pPr marL="0" marR="0" lvl="0" indent="0" algn="l" defTabSz="9144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16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+mn-lt"/>
                <a:ea typeface="+mn-ea"/>
                <a:cs typeface="+mn-cs"/>
              </a:rPr>
              <a:t>Dipl.-Ing. Vorname Nachname, </a:t>
            </a:r>
            <a:r>
              <a:rPr lang="de-DE" sz="16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+mn-lt"/>
                <a:ea typeface="+mn-ea"/>
                <a:cs typeface="+mn-cs"/>
              </a:rPr>
              <a:t>M.Sc</a:t>
            </a:r>
            <a:r>
              <a:rPr lang="de-DE" sz="16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+mn-lt"/>
                <a:ea typeface="+mn-ea"/>
                <a:cs typeface="+mn-cs"/>
              </a:rPr>
              <a:t>. (im Master ändern)</a:t>
            </a:r>
            <a:endParaRPr/>
          </a:p>
          <a:p>
            <a:pPr marL="0" marR="0" lvl="0" indent="0" algn="l" defTabSz="9144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10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+mn-lt"/>
                <a:ea typeface="+mn-ea"/>
                <a:cs typeface="+mn-cs"/>
              </a:rPr>
              <a:t>name@ifn.ing.tu-bs.de</a:t>
            </a:r>
            <a:endParaRPr lang="de-DE" sz="1000" b="0" i="0" u="none" strike="noStrike" cap="none" spc="0">
              <a:ln>
                <a:noFill/>
              </a:ln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0474042" y="6221356"/>
            <a:ext cx="1269225" cy="2974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userDrawn="1">
  <p:cSld name="Zwischentitel_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/>
          <a:srcRect l="0" t="5880" r="0" b="46427"/>
          <a:stretch/>
        </p:blipFill>
        <p:spPr bwMode="auto">
          <a:xfrm>
            <a:off x="288000" y="563335"/>
            <a:ext cx="11630375" cy="3697845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 bwMode="auto">
          <a:xfrm>
            <a:off x="11918374" y="0"/>
            <a:ext cx="273626" cy="686400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9" name="Rectangle 17"/>
          <p:cNvSpPr>
            <a:spLocks noChangeArrowheads="1"/>
          </p:cNvSpPr>
          <p:nvPr userDrawn="1"/>
        </p:nvSpPr>
        <p:spPr bwMode="auto">
          <a:xfrm>
            <a:off x="288000" y="3717032"/>
            <a:ext cx="11630374" cy="2374167"/>
          </a:xfrm>
          <a:prstGeom prst="rect">
            <a:avLst/>
          </a:prstGeom>
          <a:solidFill>
            <a:srgbClr val="003F5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de-DE">
                <a:solidFill>
                  <a:schemeClr val="bg1"/>
                </a:solidFill>
                <a:latin typeface="+mn-lt"/>
              </a:rPr>
              <a:t>   </a:t>
            </a:r>
            <a:endParaRPr/>
          </a:p>
        </p:txBody>
      </p:sp>
      <p:sp>
        <p:nvSpPr>
          <p:cNvPr id="7" name="Rectangle 2"/>
          <p:cNvSpPr>
            <a:spLocks noChangeArrowheads="1" noGrp="1"/>
          </p:cNvSpPr>
          <p:nvPr>
            <p:ph type="ctrTitle" hasCustomPrompt="1"/>
          </p:nvPr>
        </p:nvSpPr>
        <p:spPr bwMode="auto">
          <a:xfrm>
            <a:off x="1109133" y="3717033"/>
            <a:ext cx="10363200" cy="116416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/>
              <a:t>Zwischentitel</a:t>
            </a:r>
            <a:endParaRPr lang="de-DE"/>
          </a:p>
        </p:txBody>
      </p:sp>
      <p:sp>
        <p:nvSpPr>
          <p:cNvPr id="8" name="Rectangle 3"/>
          <p:cNvSpPr>
            <a:spLocks noChangeArrowheads="1" noGrp="1"/>
          </p:cNvSpPr>
          <p:nvPr>
            <p:ph type="subTitle" idx="1" hasCustomPrompt="1"/>
          </p:nvPr>
        </p:nvSpPr>
        <p:spPr bwMode="auto">
          <a:xfrm>
            <a:off x="1107018" y="5241033"/>
            <a:ext cx="10329333" cy="4445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/>
              <a:t>Untertitel</a:t>
            </a:r>
            <a:endParaRPr lang="de-DE"/>
          </a:p>
        </p:txBody>
      </p:sp>
      <p:pic>
        <p:nvPicPr>
          <p:cNvPr id="13" name="Picture 20" descr="TUBS_CO_70vH_150dpi"/>
          <p:cNvPicPr>
            <a:picLocks noChangeAspect="1" noChangeArrowheads="1"/>
          </p:cNvPicPr>
          <p:nvPr userDrawn="1"/>
        </p:nvPicPr>
        <p:blipFill>
          <a:blip r:embed="rId3"/>
          <a:stretch/>
        </p:blipFill>
        <p:spPr bwMode="auto">
          <a:xfrm>
            <a:off x="1" y="5915031"/>
            <a:ext cx="1809187" cy="66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10474042" y="6221356"/>
            <a:ext cx="1269225" cy="2974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obj" userDrawn="1">
  <p:cSld name="1_Titel und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575734" y="1200000"/>
            <a:ext cx="11167533" cy="460800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0474042" y="6221356"/>
            <a:ext cx="1269225" cy="2974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userDrawn="1">
  <p:cSld name="2_Titel und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575733" y="1200000"/>
            <a:ext cx="5376000" cy="456000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de-DE"/>
          </a:p>
        </p:txBody>
      </p:sp>
      <p:sp>
        <p:nvSpPr>
          <p:cNvPr id="5" name="Inhaltsplatzhalter 2"/>
          <p:cNvSpPr>
            <a:spLocks noGrp="1"/>
          </p:cNvSpPr>
          <p:nvPr>
            <p:ph idx="10"/>
          </p:nvPr>
        </p:nvSpPr>
        <p:spPr bwMode="auto">
          <a:xfrm>
            <a:off x="6480043" y="1200000"/>
            <a:ext cx="5376000" cy="456000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0474042" y="6221356"/>
            <a:ext cx="1269225" cy="2974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itleOnly" userDrawn="1">
  <p:cSld name="Nur Tite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0474042" y="6221356"/>
            <a:ext cx="1269225" cy="2974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chart" userDrawn="1">
  <p:cSld name="Titel und Diagramm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575734" y="111126"/>
            <a:ext cx="11167533" cy="70802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  <a:endParaRPr lang="de-DE"/>
          </a:p>
        </p:txBody>
      </p:sp>
      <p:sp>
        <p:nvSpPr>
          <p:cNvPr id="3" name="Diagrammplatzhalter 2"/>
          <p:cNvSpPr>
            <a:spLocks noGrp="1"/>
          </p:cNvSpPr>
          <p:nvPr>
            <p:ph type="chart" idx="1"/>
          </p:nvPr>
        </p:nvSpPr>
        <p:spPr bwMode="auto">
          <a:xfrm>
            <a:off x="575734" y="1200000"/>
            <a:ext cx="11167533" cy="4608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de-DE"/>
              <a:t>Diagramm durch Klicken auf Symbol hinzufügen</a:t>
            </a:r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0474042" y="6221356"/>
            <a:ext cx="1269225" cy="2974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obj" userDrawn="1">
  <p:cSld name="3_Titel und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18"/>
          <p:cNvSpPr>
            <a:spLocks noChangeArrowheads="1"/>
          </p:cNvSpPr>
          <p:nvPr userDrawn="1"/>
        </p:nvSpPr>
        <p:spPr bwMode="auto">
          <a:xfrm>
            <a:off x="0" y="0"/>
            <a:ext cx="12192000" cy="863599"/>
          </a:xfrm>
          <a:prstGeom prst="rect">
            <a:avLst/>
          </a:prstGeom>
          <a:solidFill>
            <a:srgbClr val="DDDDDD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de-DE">
              <a:solidFill>
                <a:schemeClr val="accent2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575734" y="1200000"/>
            <a:ext cx="11167533" cy="460800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0474042" y="6221356"/>
            <a:ext cx="1269225" cy="2974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userDrawn="1">
  <p:cSld name="4_Titel und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Rectangle 18"/>
          <p:cNvSpPr>
            <a:spLocks noChangeArrowheads="1"/>
          </p:cNvSpPr>
          <p:nvPr userDrawn="1"/>
        </p:nvSpPr>
        <p:spPr bwMode="auto">
          <a:xfrm>
            <a:off x="0" y="0"/>
            <a:ext cx="12192000" cy="863599"/>
          </a:xfrm>
          <a:prstGeom prst="rect">
            <a:avLst/>
          </a:prstGeom>
          <a:solidFill>
            <a:srgbClr val="DDDDDD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de-DE">
              <a:solidFill>
                <a:schemeClr val="accent2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575733" y="1200000"/>
            <a:ext cx="5376000" cy="456000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de-DE"/>
          </a:p>
        </p:txBody>
      </p:sp>
      <p:sp>
        <p:nvSpPr>
          <p:cNvPr id="5" name="Inhaltsplatzhalter 2"/>
          <p:cNvSpPr>
            <a:spLocks noGrp="1"/>
          </p:cNvSpPr>
          <p:nvPr>
            <p:ph idx="10"/>
          </p:nvPr>
        </p:nvSpPr>
        <p:spPr bwMode="auto">
          <a:xfrm>
            <a:off x="6480043" y="1200000"/>
            <a:ext cx="5376000" cy="456000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0474042" y="6221356"/>
            <a:ext cx="1269225" cy="2974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itleOnly" userDrawn="1">
  <p:cSld name="1_Nur Tite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Rectangle 18"/>
          <p:cNvSpPr>
            <a:spLocks noChangeArrowheads="1"/>
          </p:cNvSpPr>
          <p:nvPr userDrawn="1"/>
        </p:nvSpPr>
        <p:spPr bwMode="auto">
          <a:xfrm>
            <a:off x="0" y="0"/>
            <a:ext cx="12192000" cy="863599"/>
          </a:xfrm>
          <a:prstGeom prst="rect">
            <a:avLst/>
          </a:prstGeom>
          <a:solidFill>
            <a:srgbClr val="DDDDDD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de-DE">
              <a:solidFill>
                <a:schemeClr val="accent2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0474042" y="6221356"/>
            <a:ext cx="1269225" cy="2974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chart" userDrawn="1">
  <p:cSld name="1_Titel und Diagramm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18"/>
          <p:cNvSpPr>
            <a:spLocks noChangeArrowheads="1"/>
          </p:cNvSpPr>
          <p:nvPr userDrawn="1"/>
        </p:nvSpPr>
        <p:spPr bwMode="auto">
          <a:xfrm>
            <a:off x="0" y="0"/>
            <a:ext cx="12192000" cy="863599"/>
          </a:xfrm>
          <a:prstGeom prst="rect">
            <a:avLst/>
          </a:prstGeom>
          <a:solidFill>
            <a:srgbClr val="DDDDDD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de-DE">
              <a:solidFill>
                <a:schemeClr val="accent2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575734" y="111126"/>
            <a:ext cx="11167533" cy="708025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  <a:endParaRPr lang="de-DE"/>
          </a:p>
        </p:txBody>
      </p:sp>
      <p:sp>
        <p:nvSpPr>
          <p:cNvPr id="3" name="Diagrammplatzhalter 2"/>
          <p:cNvSpPr>
            <a:spLocks noGrp="1"/>
          </p:cNvSpPr>
          <p:nvPr>
            <p:ph type="chart" idx="1"/>
          </p:nvPr>
        </p:nvSpPr>
        <p:spPr bwMode="auto">
          <a:xfrm>
            <a:off x="575734" y="1200000"/>
            <a:ext cx="11167533" cy="4608000"/>
          </a:xfrm>
        </p:spPr>
        <p:txBody>
          <a:bodyPr/>
          <a:lstStyle/>
          <a:p>
            <a:pPr>
              <a:defRPr/>
            </a:pPr>
            <a:r>
              <a:rPr lang="de-DE"/>
              <a:t>Diagramm durch Klicken auf Symbol hinzufügen</a:t>
            </a:r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0474042" y="6221356"/>
            <a:ext cx="1269225" cy="297491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>
  <p:cSld name="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38" name="Line 14"/>
          <p:cNvSpPr>
            <a:spLocks noChangeShapeType="1"/>
          </p:cNvSpPr>
          <p:nvPr/>
        </p:nvSpPr>
        <p:spPr bwMode="auto">
          <a:xfrm>
            <a:off x="0" y="6081600"/>
            <a:ext cx="12192000" cy="0"/>
          </a:xfrm>
          <a:prstGeom prst="line">
            <a:avLst/>
          </a:prstGeom>
          <a:noFill/>
          <a:ln w="9525">
            <a:solidFill>
              <a:srgbClr val="BE1E3C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026" name="Rectangle 2"/>
          <p:cNvSpPr>
            <a:spLocks noChangeArrowheads="1" noGrp="1"/>
          </p:cNvSpPr>
          <p:nvPr>
            <p:ph type="title"/>
          </p:nvPr>
        </p:nvSpPr>
        <p:spPr bwMode="auto">
          <a:xfrm>
            <a:off x="575734" y="111126"/>
            <a:ext cx="1116753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/>
          </a:bodyPr>
          <a:lstStyle/>
          <a:p>
            <a:pPr lvl="0"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1027" name="Rectangle 3"/>
          <p:cNvSpPr>
            <a:spLocks noChangeArrowheads="1" noGrp="1"/>
          </p:cNvSpPr>
          <p:nvPr>
            <p:ph type="body" idx="1"/>
          </p:nvPr>
        </p:nvSpPr>
        <p:spPr bwMode="auto">
          <a:xfrm>
            <a:off x="575734" y="1200000"/>
            <a:ext cx="11167533" cy="46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/>
          </a:bodyPr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pic>
        <p:nvPicPr>
          <p:cNvPr id="1044" name="Picture 20" descr="TUBS_CO_70vH_150dpi"/>
          <p:cNvPicPr>
            <a:picLocks noChangeAspect="1" noChangeArrowheads="1"/>
          </p:cNvPicPr>
          <p:nvPr/>
        </p:nvPicPr>
        <p:blipFill>
          <a:blip r:embed="rId15"/>
          <a:stretch/>
        </p:blipFill>
        <p:spPr bwMode="auto">
          <a:xfrm>
            <a:off x="1" y="5915031"/>
            <a:ext cx="1809187" cy="66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feld 7"/>
          <p:cNvSpPr txBox="1"/>
          <p:nvPr/>
        </p:nvSpPr>
        <p:spPr bwMode="auto">
          <a:xfrm>
            <a:off x="1895532" y="6140450"/>
            <a:ext cx="5984650" cy="4804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121917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1050">
                <a:latin typeface="+mn-lt"/>
              </a:rPr>
              <a:t>14.11.2025 | Phil Keier | Einführung in die Programmierung für Nicht Informatiker*innen </a:t>
            </a:r>
            <a:r>
              <a:rPr lang="de-DE" sz="1050">
                <a:latin typeface="+mn-lt"/>
              </a:rPr>
              <a:t>IfN</a:t>
            </a:r>
            <a:r>
              <a:rPr lang="de-DE" sz="1050">
                <a:latin typeface="+mn-lt"/>
              </a:rPr>
              <a:t> | </a:t>
            </a:r>
            <a:fld id="{8476C832-1419-74A6-8038-6801AFFB2D2F}" type="slidenum">
              <a:rPr sz="1050"/>
              <a:t/>
            </a:fld>
            <a:endParaRPr lang="de-DE" sz="1050">
              <a:latin typeface="+mn-lt"/>
            </a:endParaRPr>
          </a:p>
          <a:p>
            <a:pPr>
              <a:defRPr/>
            </a:pPr>
            <a:endParaRPr lang="de-DE" sz="1050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dt="0" ftr="0" hdr="0" sldNum="0"/>
  <p:txStyles>
    <p:titleStyle>
      <a:lvl1pPr algn="l">
        <a:spcBef>
          <a:spcPts val="0"/>
        </a:spcBef>
        <a:spcAft>
          <a:spcPts val="0"/>
        </a:spcAft>
        <a:defRPr sz="2950" b="1">
          <a:solidFill>
            <a:schemeClr val="tx1"/>
          </a:solidFill>
          <a:latin typeface="+mj-lt"/>
          <a:ea typeface="+mj-ea"/>
          <a:cs typeface="+mj-cs"/>
        </a:defRPr>
      </a:lvl1pPr>
      <a:lvl2pPr algn="l">
        <a:spcBef>
          <a:spcPts val="0"/>
        </a:spcBef>
        <a:spcAft>
          <a:spcPts val="0"/>
        </a:spcAft>
        <a:defRPr sz="2950" b="1">
          <a:solidFill>
            <a:schemeClr val="tx1"/>
          </a:solidFill>
          <a:latin typeface="Arial"/>
        </a:defRPr>
      </a:lvl2pPr>
      <a:lvl3pPr algn="l">
        <a:spcBef>
          <a:spcPts val="0"/>
        </a:spcBef>
        <a:spcAft>
          <a:spcPts val="0"/>
        </a:spcAft>
        <a:defRPr sz="2950" b="1">
          <a:solidFill>
            <a:schemeClr val="tx1"/>
          </a:solidFill>
          <a:latin typeface="Arial"/>
        </a:defRPr>
      </a:lvl3pPr>
      <a:lvl4pPr algn="l">
        <a:spcBef>
          <a:spcPts val="0"/>
        </a:spcBef>
        <a:spcAft>
          <a:spcPts val="0"/>
        </a:spcAft>
        <a:defRPr sz="2950" b="1">
          <a:solidFill>
            <a:schemeClr val="tx1"/>
          </a:solidFill>
          <a:latin typeface="Arial"/>
        </a:defRPr>
      </a:lvl4pPr>
      <a:lvl5pPr algn="l">
        <a:spcBef>
          <a:spcPts val="0"/>
        </a:spcBef>
        <a:spcAft>
          <a:spcPts val="0"/>
        </a:spcAft>
        <a:defRPr sz="2950" b="1">
          <a:solidFill>
            <a:schemeClr val="tx1"/>
          </a:solidFill>
          <a:latin typeface="Arial"/>
        </a:defRPr>
      </a:lvl5pPr>
      <a:lvl6pPr marL="609585" algn="l">
        <a:spcBef>
          <a:spcPts val="0"/>
        </a:spcBef>
        <a:spcAft>
          <a:spcPts val="0"/>
        </a:spcAft>
        <a:defRPr sz="2950" b="1">
          <a:solidFill>
            <a:schemeClr val="tx1"/>
          </a:solidFill>
          <a:latin typeface="Arial"/>
        </a:defRPr>
      </a:lvl6pPr>
      <a:lvl7pPr marL="1219170" algn="l">
        <a:spcBef>
          <a:spcPts val="0"/>
        </a:spcBef>
        <a:spcAft>
          <a:spcPts val="0"/>
        </a:spcAft>
        <a:defRPr sz="2950" b="1">
          <a:solidFill>
            <a:schemeClr val="tx1"/>
          </a:solidFill>
          <a:latin typeface="Arial"/>
        </a:defRPr>
      </a:lvl7pPr>
      <a:lvl8pPr marL="1828754" algn="l">
        <a:spcBef>
          <a:spcPts val="0"/>
        </a:spcBef>
        <a:spcAft>
          <a:spcPts val="0"/>
        </a:spcAft>
        <a:defRPr sz="2950" b="1">
          <a:solidFill>
            <a:schemeClr val="tx1"/>
          </a:solidFill>
          <a:latin typeface="Arial"/>
        </a:defRPr>
      </a:lvl8pPr>
      <a:lvl9pPr marL="2438339" algn="l">
        <a:spcBef>
          <a:spcPts val="0"/>
        </a:spcBef>
        <a:spcAft>
          <a:spcPts val="0"/>
        </a:spcAft>
        <a:defRPr sz="2950" b="1">
          <a:solidFill>
            <a:schemeClr val="tx1"/>
          </a:solidFill>
          <a:latin typeface="Arial"/>
        </a:defRPr>
      </a:lvl9pPr>
    </p:titleStyle>
    <p:bodyStyle>
      <a:lvl1pPr algn="l">
        <a:spcBef>
          <a:spcPts val="0"/>
        </a:spcBef>
        <a:spcAft>
          <a:spcPts val="0"/>
        </a:spcAft>
        <a:defRPr sz="2150">
          <a:solidFill>
            <a:schemeClr val="tx1"/>
          </a:solidFill>
          <a:latin typeface="+mn-lt"/>
          <a:ea typeface="+mn-ea"/>
          <a:cs typeface="+mn-cs"/>
        </a:defRPr>
      </a:lvl1pPr>
      <a:lvl2pPr marL="253994" indent="-251878" algn="l">
        <a:spcBef>
          <a:spcPts val="0"/>
        </a:spcBef>
        <a:spcAft>
          <a:spcPts val="0"/>
        </a:spcAft>
        <a:buClr>
          <a:schemeClr val="tx1"/>
        </a:buClr>
        <a:buFont typeface="Wingdings"/>
        <a:buChar char="§"/>
        <a:defRPr sz="2150">
          <a:solidFill>
            <a:schemeClr val="tx1"/>
          </a:solidFill>
          <a:latin typeface="+mn-lt"/>
        </a:defRPr>
      </a:lvl2pPr>
      <a:lvl3pPr marL="482588" indent="-226478" algn="l">
        <a:spcBef>
          <a:spcPts val="0"/>
        </a:spcBef>
        <a:spcAft>
          <a:spcPts val="0"/>
        </a:spcAft>
        <a:buClr>
          <a:schemeClr val="tx1"/>
        </a:buClr>
        <a:buFont typeface="Wingdings"/>
        <a:buChar char="§"/>
        <a:defRPr sz="2150">
          <a:solidFill>
            <a:schemeClr val="tx1"/>
          </a:solidFill>
          <a:latin typeface="+mn-lt"/>
        </a:defRPr>
      </a:lvl3pPr>
      <a:lvl4pPr marL="723882" indent="-239178" algn="l">
        <a:spcBef>
          <a:spcPts val="0"/>
        </a:spcBef>
        <a:spcAft>
          <a:spcPts val="0"/>
        </a:spcAft>
        <a:buClr>
          <a:schemeClr val="tx1"/>
        </a:buClr>
        <a:buFont typeface="Wingdings"/>
        <a:buChar char="§"/>
        <a:defRPr sz="2150">
          <a:solidFill>
            <a:schemeClr val="tx1"/>
          </a:solidFill>
          <a:latin typeface="+mn-lt"/>
        </a:defRPr>
      </a:lvl4pPr>
      <a:lvl5pPr marL="990575" indent="-264577" algn="l">
        <a:spcBef>
          <a:spcPts val="0"/>
        </a:spcBef>
        <a:spcAft>
          <a:spcPts val="0"/>
        </a:spcAft>
        <a:buClr>
          <a:schemeClr val="tx1"/>
        </a:buClr>
        <a:buFont typeface="Wingdings"/>
        <a:buChar char="§"/>
        <a:defRPr sz="2150">
          <a:solidFill>
            <a:schemeClr val="tx1"/>
          </a:solidFill>
          <a:latin typeface="+mn-lt"/>
        </a:defRPr>
      </a:lvl5pPr>
      <a:lvl6pPr marL="1600160" indent="-264577" algn="l">
        <a:spcBef>
          <a:spcPts val="0"/>
        </a:spcBef>
        <a:spcAft>
          <a:spcPts val="0"/>
        </a:spcAft>
        <a:buFont typeface="Wingdings"/>
        <a:buChar char="§"/>
        <a:defRPr sz="2150">
          <a:solidFill>
            <a:schemeClr val="tx1"/>
          </a:solidFill>
          <a:latin typeface="+mn-lt"/>
        </a:defRPr>
      </a:lvl6pPr>
      <a:lvl7pPr marL="2209745" indent="-264577" algn="l">
        <a:spcBef>
          <a:spcPts val="0"/>
        </a:spcBef>
        <a:spcAft>
          <a:spcPts val="0"/>
        </a:spcAft>
        <a:buFont typeface="Wingdings"/>
        <a:buChar char="§"/>
        <a:defRPr sz="2150">
          <a:solidFill>
            <a:schemeClr val="tx1"/>
          </a:solidFill>
          <a:latin typeface="+mn-lt"/>
        </a:defRPr>
      </a:lvl7pPr>
      <a:lvl8pPr marL="2819329" indent="-264577" algn="l">
        <a:spcBef>
          <a:spcPts val="0"/>
        </a:spcBef>
        <a:spcAft>
          <a:spcPts val="0"/>
        </a:spcAft>
        <a:buFont typeface="Wingdings"/>
        <a:buChar char="§"/>
        <a:defRPr sz="2150">
          <a:solidFill>
            <a:schemeClr val="tx1"/>
          </a:solidFill>
          <a:latin typeface="+mn-lt"/>
        </a:defRPr>
      </a:lvl8pPr>
      <a:lvl9pPr marL="3428914" indent="-264577" algn="l">
        <a:spcBef>
          <a:spcPts val="0"/>
        </a:spcBef>
        <a:spcAft>
          <a:spcPts val="0"/>
        </a:spcAft>
        <a:buFont typeface="Wingdings"/>
        <a:buChar char="§"/>
        <a:defRPr sz="215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1219170"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>
        <a:defRPr sz="24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>
        <a:defRPr sz="24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>
        <a:defRPr sz="24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>
        <a:defRPr sz="24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>
        <a:defRPr sz="24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>
        <a:defRPr sz="24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www.w3schools.com/python/ref_list_append.asp" TargetMode="External"/><Relationship Id="rId4" Type="http://schemas.openxmlformats.org/officeDocument/2006/relationships/image" Target="../media/image17.pn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pn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pn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0.png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1.png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2.png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3.png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4.png"/></Relationships>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5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19719324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 b="1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/>
              <a:t>Aufgabe 2-2</a:t>
            </a:r>
            <a:endParaRPr/>
          </a:p>
        </p:txBody>
      </p:sp>
      <p:sp>
        <p:nvSpPr>
          <p:cNvPr id="2111671217" name="Rectangle 3"/>
          <p:cNvSpPr>
            <a:spLocks noChangeArrowheads="1" noGrp="1"/>
          </p:cNvSpPr>
          <p:nvPr userDrawn="1">
            <p:ph type="body" idx="1"/>
          </p:nvPr>
        </p:nvSpPr>
        <p:spPr bwMode="gray">
          <a:xfrm>
            <a:off x="575732" y="1339850"/>
            <a:ext cx="11161183" cy="4622799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>
              <a:defRPr/>
            </a:pPr>
            <a:r>
              <a:rPr lang="de-DE" sz="215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Aufgabe 1 Punkte: </a:t>
            </a:r>
            <a:endParaRPr lang="de-DE" sz="2150" b="0" i="0" u="none" strike="noStrike" cap="none" spc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defRPr/>
            </a:pPr>
            <a:endParaRPr lang="de-DE" sz="2150" b="0" i="0" u="none" strike="noStrike" cap="none" spc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de-DE" sz="215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Definieren Sie die Variable l und weisen Sie dieser Variable eine Liste mit aufsteigenden Integerw</a:t>
            </a:r>
            <a:r>
              <a:rPr lang="de-DE" sz="215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erten von 0 bis 4 zu.</a:t>
            </a:r>
            <a:endParaRPr lang="de-DE" sz="2150" b="0" i="0" u="none" strike="noStrike" cap="none" spc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>
              <a:defRPr/>
            </a:pPr>
            <a:endParaRPr/>
          </a:p>
        </p:txBody>
      </p:sp>
      <p:pic>
        <p:nvPicPr>
          <p:cNvPr id="720214784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3370947" y="3357113"/>
            <a:ext cx="5577105" cy="21741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1240373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 b="1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/>
              <a:t>Aufgabe 2-2</a:t>
            </a:r>
            <a:endParaRPr/>
          </a:p>
        </p:txBody>
      </p:sp>
      <p:sp>
        <p:nvSpPr>
          <p:cNvPr id="271413113" name="Rectangle 3"/>
          <p:cNvSpPr>
            <a:spLocks noChangeArrowheads="1" noGrp="1"/>
          </p:cNvSpPr>
          <p:nvPr userDrawn="1">
            <p:ph type="body" idx="1"/>
          </p:nvPr>
        </p:nvSpPr>
        <p:spPr bwMode="gray">
          <a:xfrm>
            <a:off x="575732" y="1339850"/>
            <a:ext cx="11161183" cy="4622799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>
              <a:defRPr/>
            </a:pPr>
            <a:r>
              <a:rPr lang="de-DE" sz="215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Aufgabe 1 Punkte:</a:t>
            </a:r>
            <a:endParaRPr lang="de-DE" sz="2150" b="0" i="0" u="none" strike="noStrike" cap="none" spc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defRPr/>
            </a:pPr>
            <a:endParaRPr lang="de-DE" sz="2150" b="0" i="0" u="none" strike="noStrike" cap="none" spc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de-DE" sz="215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Hängen Sie der Liste l noch den Wert 42 an.</a:t>
            </a:r>
            <a:endParaRPr lang="de-DE" sz="2150" b="0" i="0" u="none" strike="noStrike" cap="none" spc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defRPr/>
            </a:pPr>
            <a:endParaRPr lang="de-DE" sz="2150" b="0" i="0" u="none" strike="noStrike" cap="none" spc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de-DE" sz="215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Hinweis: Nutzen Sie dafür die Methode </a:t>
            </a:r>
            <a:r>
              <a:rPr lang="de-DE" sz="2150" b="0" i="0" u="sng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  <a:hlinkClick r:id="rId3" tooltip="https://www.w3schools.com/python/ref_list_append.asp"/>
              </a:rPr>
              <a:t>.append</a:t>
            </a:r>
            <a:r>
              <a:rPr lang="de-DE" sz="215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.</a:t>
            </a:r>
            <a:endParaRPr lang="de-DE" sz="2150" b="0" i="0" u="none" strike="noStrike" cap="none" spc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>
              <a:defRPr/>
            </a:pPr>
            <a:endParaRPr/>
          </a:p>
          <a:p>
            <a:pPr>
              <a:defRPr/>
            </a:pPr>
            <a:endParaRPr/>
          </a:p>
        </p:txBody>
      </p:sp>
      <p:pic>
        <p:nvPicPr>
          <p:cNvPr id="295650786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4237596" y="3635577"/>
            <a:ext cx="3843807" cy="15222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17256936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 b="1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/>
              <a:t>Aufgabe 2-2</a:t>
            </a:r>
            <a:endParaRPr/>
          </a:p>
        </p:txBody>
      </p:sp>
      <p:sp>
        <p:nvSpPr>
          <p:cNvPr id="1309940738" name="Rectangle 3"/>
          <p:cNvSpPr>
            <a:spLocks noChangeArrowheads="1" noGrp="1"/>
          </p:cNvSpPr>
          <p:nvPr userDrawn="1">
            <p:ph type="body" idx="1"/>
          </p:nvPr>
        </p:nvSpPr>
        <p:spPr bwMode="gray">
          <a:xfrm>
            <a:off x="575732" y="1339850"/>
            <a:ext cx="11161183" cy="4622799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>
              <a:defRPr/>
            </a:pPr>
            <a:r>
              <a:rPr lang="de-DE" sz="215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Aufgabe 1 Punkte:</a:t>
            </a:r>
            <a:endParaRPr lang="de-DE" sz="2150" b="0" i="0" u="none" strike="noStrike" cap="none" spc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defRPr/>
            </a:pPr>
            <a:endParaRPr lang="de-DE" sz="2150" b="0" i="0" u="none" strike="noStrike" cap="none" spc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de-DE" sz="215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Geben Sie das dritte Element der Liste `l` aus.</a:t>
            </a:r>
            <a:endParaRPr lang="de-DE" sz="2150" b="0" i="0" u="none" strike="noStrike" cap="none" spc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defRPr/>
            </a:pPr>
            <a:endParaRPr lang="de-DE" sz="2150" b="0" i="0" u="none" strike="noStrike" cap="none" spc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de-DE" sz="215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Hinweis: Achten Sie darauf das der erste Index immer `0` ist. </a:t>
            </a:r>
            <a:endParaRPr/>
          </a:p>
        </p:txBody>
      </p:sp>
      <p:pic>
        <p:nvPicPr>
          <p:cNvPr id="2045512477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2859566" y="3651250"/>
            <a:ext cx="4853814" cy="19261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04791365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 b="1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/>
              <a:t>Aufgabe 2-2</a:t>
            </a:r>
            <a:endParaRPr/>
          </a:p>
        </p:txBody>
      </p:sp>
      <p:sp>
        <p:nvSpPr>
          <p:cNvPr id="675767418" name="Rectangle 3"/>
          <p:cNvSpPr>
            <a:spLocks noChangeArrowheads="1" noGrp="1"/>
          </p:cNvSpPr>
          <p:nvPr userDrawn="1">
            <p:ph type="body" idx="1"/>
          </p:nvPr>
        </p:nvSpPr>
        <p:spPr bwMode="gray">
          <a:xfrm>
            <a:off x="575732" y="1339850"/>
            <a:ext cx="11161183" cy="4622799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>
              <a:defRPr/>
            </a:pPr>
            <a:r>
              <a:rPr lang="de-DE" sz="215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Aufgabe 1 Punkte:</a:t>
            </a:r>
            <a:endParaRPr lang="de-DE" sz="2150" b="0" i="0" u="none" strike="noStrike" cap="none" spc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defRPr/>
            </a:pPr>
            <a:endParaRPr lang="de-DE" sz="2150" b="0" i="0" u="none" strike="noStrike" cap="none" spc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de-DE" sz="215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Geben Sie das vorletzte Element der Liste ` aus.</a:t>
            </a:r>
            <a:endParaRPr lang="de-DE" sz="2150" b="0" i="0" u="none" strike="noStrike" cap="none" spc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defRPr/>
            </a:pPr>
            <a:endParaRPr lang="de-DE" sz="2150" b="0" i="0" u="none" strike="noStrike" cap="none" spc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de-DE" sz="215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Hinweis: Achten Sie darauf das der letzte Index mit -1 ausgegeben wird.</a:t>
            </a:r>
            <a:endParaRPr/>
          </a:p>
        </p:txBody>
      </p:sp>
      <p:pic>
        <p:nvPicPr>
          <p:cNvPr id="1988872034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4190120" y="3872900"/>
            <a:ext cx="3938759" cy="14720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77465088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 b="1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/>
              <a:t>Aufgabe 2-3</a:t>
            </a:r>
            <a:endParaRPr/>
          </a:p>
        </p:txBody>
      </p:sp>
      <p:sp>
        <p:nvSpPr>
          <p:cNvPr id="890732403" name="Rectangle 3"/>
          <p:cNvSpPr>
            <a:spLocks noChangeArrowheads="1" noGrp="1"/>
          </p:cNvSpPr>
          <p:nvPr userDrawn="1">
            <p:ph type="body" idx="1"/>
          </p:nvPr>
        </p:nvSpPr>
        <p:spPr bwMode="gray">
          <a:xfrm>
            <a:off x="575732" y="1339850"/>
            <a:ext cx="11161183" cy="4622799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>
              <a:defRPr/>
            </a:pPr>
            <a:r>
              <a:rPr lang="de-DE" sz="215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Das Dictionary ist ein Datentyp, welcher Schlüssel-Werte-Paare speichert. Dabei wird ein Dictionary mit dict() oder {"Schlüssel1": "Wert1"} initalisiert. Wichtig ist hierbei das ein Dictionary nicht mit {} initialisiert werden kann da dies die Notation für das Set Objekt ist.</a:t>
            </a:r>
            <a:endParaRPr lang="de-DE" sz="2150" b="0" i="0" u="none" strike="noStrike" cap="none" spc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defRPr/>
            </a:pPr>
            <a:endParaRPr lang="de-DE" sz="2150" b="0" i="0" u="none" strike="noStrike" cap="none" spc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de-DE" sz="215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Aufgabe 1 Punkte:</a:t>
            </a:r>
            <a:endParaRPr lang="de-DE" sz="2150" b="0" i="0" u="none" strike="noStrike" cap="none" spc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defRPr/>
            </a:pPr>
            <a:endParaRPr lang="de-DE" sz="2150" b="0" i="0" u="none" strike="noStrike" cap="none" spc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de-DE" sz="215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Initialisieren Sie die Dictionary Variable `my_dict` mit folgendem Mapping:</a:t>
            </a:r>
            <a:endParaRPr lang="de-DE" sz="2150" b="0" i="0" u="none" strike="noStrike" cap="none" spc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defRPr/>
            </a:pPr>
            <a:endParaRPr lang="de-DE" sz="2150" b="0" i="0" u="none" strike="noStrike" cap="none" spc="0">
              <a:solidFill>
                <a:schemeClr val="tx1"/>
              </a:solidFill>
              <a:latin typeface="Arial"/>
              <a:cs typeface="Arial"/>
            </a:endParaRPr>
          </a:p>
        </p:txBody>
      </p:sp>
      <p:graphicFrame>
        <p:nvGraphicFramePr>
          <p:cNvPr id="1907621128" name=""/>
          <p:cNvGraphicFramePr>
            <a:graphicFrameLocks xmlns:a="http://schemas.openxmlformats.org/drawingml/2006/main"/>
          </p:cNvGraphicFramePr>
          <p:nvPr/>
        </p:nvGraphicFramePr>
        <p:xfrm>
          <a:off x="575733" y="4049382"/>
          <a:ext cx="3612033" cy="1841499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{5C22544A-7EE6-4342-B048-85BDC9FD1C3A}</a:tableStyleId>
              </a:tblPr>
              <a:tblGrid>
                <a:gridCol w="1799666"/>
                <a:gridCol w="1799666"/>
              </a:tblGrid>
              <a:tr h="457200">
                <a:tc>
                  <a:txBody>
                    <a:bodyPr/>
                    <a:p>
                      <a:pPr>
                        <a:defRPr/>
                      </a:pPr>
                      <a:r>
                        <a:rPr/>
                        <a:t>Key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/>
                        <a:t>Value</a:t>
                      </a:r>
                      <a:endParaRPr/>
                    </a:p>
                  </a:txBody>
                  <a:tcPr/>
                </a:tc>
              </a:tr>
              <a:tr h="457200">
                <a:tc>
                  <a:txBody>
                    <a:bodyPr/>
                    <a:p>
                      <a:pPr>
                        <a:defRPr/>
                      </a:pPr>
                      <a:r>
                        <a:rPr/>
                        <a:t>„apple“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/>
                        <a:t>„Apfel“</a:t>
                      </a:r>
                      <a:endParaRPr/>
                    </a:p>
                  </a:txBody>
                  <a:tcPr/>
                </a:tc>
              </a:tr>
              <a:tr h="457200">
                <a:tc>
                  <a:txBody>
                    <a:bodyPr/>
                    <a:p>
                      <a:pPr>
                        <a:defRPr/>
                      </a:pPr>
                      <a:r>
                        <a:rPr/>
                        <a:t>„banana“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/>
                        <a:t>„Banane“</a:t>
                      </a:r>
                      <a:endParaRPr/>
                    </a:p>
                  </a:txBody>
                  <a:tcPr/>
                </a:tc>
              </a:tr>
              <a:tr h="457200">
                <a:tc>
                  <a:txBody>
                    <a:bodyPr/>
                    <a:p>
                      <a:pPr>
                        <a:defRPr/>
                      </a:pPr>
                      <a:r>
                        <a:rPr/>
                        <a:t>„cherry“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/>
                        <a:t>„Kirsche“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126530932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803240" y="4049382"/>
            <a:ext cx="3676649" cy="19240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53795444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 b="1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de-DE" sz="2950" b="1" i="0" u="none" strike="noStrike" cap="none" spc="0">
                <a:solidFill>
                  <a:schemeClr val="bg1"/>
                </a:solidFill>
                <a:latin typeface="+mj-lt"/>
                <a:ea typeface="+mj-lt"/>
                <a:cs typeface="+mj-lt"/>
              </a:rPr>
              <a:t>Aufgabe 2-3</a:t>
            </a:r>
            <a:endParaRPr/>
          </a:p>
        </p:txBody>
      </p:sp>
      <p:sp>
        <p:nvSpPr>
          <p:cNvPr id="508172171" name="Rectangle 3"/>
          <p:cNvSpPr>
            <a:spLocks noChangeArrowheads="1" noGrp="1"/>
          </p:cNvSpPr>
          <p:nvPr userDrawn="1">
            <p:ph type="body" idx="1"/>
          </p:nvPr>
        </p:nvSpPr>
        <p:spPr bwMode="gray">
          <a:xfrm>
            <a:off x="575732" y="1339850"/>
            <a:ext cx="11161183" cy="4622799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>
              <a:defRPr/>
            </a:pPr>
            <a:r>
              <a:rPr lang="de-DE" sz="215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Aufgabe 1 Punkte:</a:t>
            </a:r>
            <a:endParaRPr lang="de-DE" sz="2150" b="0" i="0" u="none" strike="noStrike" cap="none" spc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defRPr/>
            </a:pPr>
            <a:endParaRPr lang="de-DE" sz="2150" b="0" i="0" u="none" strike="noStrike" cap="none" spc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de-DE" sz="215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Fügen Sie nun das Key-Value Paar "pear": "Birne" zu my_dict hinzu.</a:t>
            </a:r>
            <a:endParaRPr/>
          </a:p>
        </p:txBody>
      </p:sp>
      <p:pic>
        <p:nvPicPr>
          <p:cNvPr id="1399993314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2091456" y="3180990"/>
            <a:ext cx="8241783" cy="19910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61477063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 b="1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/>
              <a:t>Aufgabe 2-3</a:t>
            </a:r>
            <a:endParaRPr/>
          </a:p>
        </p:txBody>
      </p:sp>
      <p:sp>
        <p:nvSpPr>
          <p:cNvPr id="2022767570" name="Rectangle 3"/>
          <p:cNvSpPr>
            <a:spLocks noChangeArrowheads="1" noGrp="1"/>
          </p:cNvSpPr>
          <p:nvPr userDrawn="1">
            <p:ph type="body" idx="1"/>
          </p:nvPr>
        </p:nvSpPr>
        <p:spPr bwMode="gray">
          <a:xfrm>
            <a:off x="575732" y="1339850"/>
            <a:ext cx="11161183" cy="4622799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>
              <a:defRPr/>
            </a:pPr>
            <a:r>
              <a:rPr lang="de-DE" sz="215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Aufgabe 2 Punkte:</a:t>
            </a:r>
            <a:endParaRPr lang="de-DE" sz="2150" b="0" i="0" u="none" strike="noStrike" cap="none" spc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defRPr/>
            </a:pPr>
            <a:endParaRPr lang="de-DE" sz="2150" b="0" i="0" u="none" strike="noStrike" cap="none" spc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de-DE" sz="215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Speichere die Werte des Dictionaries my_dict in der Variablen values.</a:t>
            </a:r>
            <a:endParaRPr lang="de-DE" sz="2150" b="0" i="0" u="none" strike="noStrike" cap="none" spc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>
              <a:defRPr/>
            </a:pPr>
            <a:endParaRPr lang="de-DE" sz="2150" b="0" i="0" u="none" strike="noStrike" cap="none" spc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>
              <a:defRPr/>
            </a:pPr>
            <a:r>
              <a:rPr lang="de-DE" sz="215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Speichern Sie die Elemente des Dictionaries my_dict, welche mit der Funktion .items() ausgegeben werden, in der Variablen items.</a:t>
            </a:r>
            <a:endParaRPr/>
          </a:p>
        </p:txBody>
      </p:sp>
      <p:pic>
        <p:nvPicPr>
          <p:cNvPr id="535583395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2939001" y="3899858"/>
            <a:ext cx="5205740" cy="16583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49901641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 b="1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/>
              <a:t>Aufgabe Funktionen</a:t>
            </a:r>
            <a:endParaRPr/>
          </a:p>
        </p:txBody>
      </p:sp>
      <p:sp>
        <p:nvSpPr>
          <p:cNvPr id="1198199241" name="Rectangle 3"/>
          <p:cNvSpPr>
            <a:spLocks noChangeArrowheads="1" noGrp="1"/>
          </p:cNvSpPr>
          <p:nvPr userDrawn="1">
            <p:ph type="body" idx="1"/>
          </p:nvPr>
        </p:nvSpPr>
        <p:spPr bwMode="gray">
          <a:xfrm>
            <a:off x="515407" y="1339850"/>
            <a:ext cx="11161183" cy="4622799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>
              <a:defRPr/>
            </a:pPr>
            <a:r>
              <a:rPr lang="de-DE" sz="215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Aufgabe 1 Punkte*:</a:t>
            </a:r>
            <a:endParaRPr lang="de-DE" sz="2150" b="0" i="0" u="none" strike="noStrike" cap="none" spc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defRPr/>
            </a:pPr>
            <a:endParaRPr lang="de-DE" sz="2150" b="0" i="0" u="none" strike="noStrike" cap="none" spc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de-DE" sz="215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Schreibe eine Funktion successor die auf jede Eingabe +1 rechnet.</a:t>
            </a:r>
            <a:endParaRPr lang="de-DE" sz="2150" b="0" i="0" u="none" strike="noStrike" cap="none" spc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>
              <a:defRPr/>
            </a:pPr>
            <a:endParaRPr/>
          </a:p>
          <a:p>
            <a:pPr>
              <a:defRPr/>
            </a:pPr>
            <a:r>
              <a:rPr lang="de-DE" sz="215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Schreibe eine Funktion add mit den Eingabeparametern a &amp; b, welche die Werte von a &amp; b miteinander addiert.</a:t>
            </a:r>
            <a:endParaRPr lang="de-DE" sz="2150" b="0" i="0" u="none" strike="noStrike" cap="none" spc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>
              <a:defRPr/>
            </a:pPr>
            <a:endParaRPr lang="de-DE"/>
          </a:p>
        </p:txBody>
      </p:sp>
      <p:pic>
        <p:nvPicPr>
          <p:cNvPr id="2033770314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4271742" y="3110931"/>
            <a:ext cx="3775515" cy="28517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749682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 b="1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/>
              <a:t>Aufgabe 3-1</a:t>
            </a:r>
            <a:endParaRPr/>
          </a:p>
        </p:txBody>
      </p:sp>
      <p:sp>
        <p:nvSpPr>
          <p:cNvPr id="673337925" name="Rectangle 3"/>
          <p:cNvSpPr>
            <a:spLocks noChangeArrowheads="1" noGrp="1"/>
          </p:cNvSpPr>
          <p:nvPr userDrawn="1">
            <p:ph type="body" idx="1"/>
          </p:nvPr>
        </p:nvSpPr>
        <p:spPr bwMode="gray">
          <a:xfrm>
            <a:off x="575732" y="1339850"/>
            <a:ext cx="11161183" cy="4622799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>
              <a:defRPr/>
            </a:pPr>
            <a:r>
              <a:rPr lang="de-DE" sz="215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Aufgabe 1 Punkte:</a:t>
            </a:r>
            <a:endParaRPr lang="de-DE" sz="2150" b="0" i="0" u="none" strike="noStrike" cap="none" spc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defRPr/>
            </a:pPr>
            <a:endParaRPr lang="de-DE" sz="2150" b="0" i="0" u="none" strike="noStrike" cap="none" spc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de-DE" sz="215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Schreibe eine Funktion is_odd mit einem Eingabeparameter n die prüft ob die eingegebene Zahl ungerade ist.</a:t>
            </a:r>
            <a:endParaRPr lang="de-DE" sz="2150" b="0" i="0" u="none" strike="noStrike" cap="none" spc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defRPr/>
            </a:pPr>
            <a:endParaRPr lang="de-DE" sz="2150" b="0" i="0" u="none" strike="noStrike" cap="none" spc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de-DE" sz="215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Wenn die Zahl gerade ist gebe den Text "Gerade Zahl" und bei ungerade "Ungerade Zahl" zurück.</a:t>
            </a:r>
            <a:endParaRPr/>
          </a:p>
        </p:txBody>
      </p:sp>
      <p:pic>
        <p:nvPicPr>
          <p:cNvPr id="630362386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2807448" y="3651602"/>
            <a:ext cx="4858400" cy="22506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36656803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 b="1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/>
              <a:t>Aufgabe 3-2</a:t>
            </a:r>
            <a:endParaRPr/>
          </a:p>
        </p:txBody>
      </p:sp>
      <p:sp>
        <p:nvSpPr>
          <p:cNvPr id="1841175756" name="Rectangle 3"/>
          <p:cNvSpPr>
            <a:spLocks noChangeArrowheads="1" noGrp="1"/>
          </p:cNvSpPr>
          <p:nvPr userDrawn="1">
            <p:ph type="body" idx="1"/>
          </p:nvPr>
        </p:nvSpPr>
        <p:spPr bwMode="gray">
          <a:xfrm>
            <a:off x="575732" y="1339850"/>
            <a:ext cx="11161183" cy="4622799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>
              <a:defRPr/>
            </a:pPr>
            <a:r>
              <a:rPr/>
              <a:t>7 Punkte.</a:t>
            </a:r>
            <a:endParaRPr/>
          </a:p>
          <a:p>
            <a:pPr>
              <a:defRPr/>
            </a:pPr>
            <a:endParaRPr/>
          </a:p>
          <a:p>
            <a:pPr>
              <a:defRPr/>
            </a:pPr>
            <a:r>
              <a:rPr lang="de-DE" sz="215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Aufgabe: Schreibe eine Funktion fubar mit Eingabeparameter n.</a:t>
            </a:r>
            <a:endParaRPr lang="de-DE" sz="2150" b="0" i="0" u="none" strike="noStrike" cap="none" spc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de-DE" sz="215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Die Funktion soll wie folgt definiert sein:</a:t>
            </a:r>
            <a:endParaRPr lang="de-DE" sz="2150" b="0" i="0" u="none" strike="noStrike" cap="none" spc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>
              <a:defRPr/>
            </a:pPr>
            <a:endParaRPr/>
          </a:p>
          <a:p>
            <a:pPr marL="239821" indent="-239821">
              <a:buFont typeface="Arial"/>
              <a:buChar char="–"/>
              <a:defRPr/>
            </a:pPr>
            <a:r>
              <a:rPr lang="de-DE" sz="14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Der Eingabeparameter n ist ein Integer, Floats geben False zurück</a:t>
            </a:r>
            <a:endParaRPr sz="1400" b="0" i="0" u="none" strike="noStrike" cap="none" spc="0">
              <a:solidFill>
                <a:schemeClr val="tx1"/>
              </a:solidFill>
              <a:latin typeface="Arial"/>
              <a:cs typeface="Arial"/>
            </a:endParaRPr>
          </a:p>
          <a:p>
            <a:pPr marL="239821" indent="-239821">
              <a:buFont typeface="Arial"/>
              <a:buChar char="–"/>
              <a:defRPr/>
            </a:pPr>
            <a:r>
              <a:rPr lang="de-DE" sz="14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Negative zahlen &amp; 0 beenden die Funktion und geben False zurück</a:t>
            </a:r>
            <a:endParaRPr sz="1400" b="0" i="0" u="none" strike="noStrike" cap="none" spc="0">
              <a:solidFill>
                <a:schemeClr val="tx1"/>
              </a:solidFill>
              <a:latin typeface="Arial"/>
              <a:cs typeface="Arial"/>
            </a:endParaRPr>
          </a:p>
          <a:p>
            <a:pPr marL="239821" indent="-239821">
              <a:buFont typeface="Arial"/>
              <a:buChar char="–"/>
              <a:defRPr/>
            </a:pPr>
            <a:r>
              <a:rPr lang="de-DE" sz="14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Die Funktion zählt bis einschließlich dem Eingabeparameter n = 9 -&gt; 1, 2, 3, ..., 9</a:t>
            </a:r>
            <a:endParaRPr sz="1400" b="0" i="0" u="none" strike="noStrike" cap="none" spc="0">
              <a:solidFill>
                <a:schemeClr val="tx1"/>
              </a:solidFill>
              <a:latin typeface="Arial"/>
              <a:cs typeface="Arial"/>
            </a:endParaRPr>
          </a:p>
          <a:p>
            <a:pPr marL="239821" indent="-239821">
              <a:buFont typeface="Arial"/>
              <a:buChar char="–"/>
              <a:defRPr/>
            </a:pPr>
            <a:r>
              <a:rPr lang="de-DE" sz="14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Bei jedem Schleifendurchlauf soll die Zahl bei der sich die Schleife gerade befindet mittels print ausgegeben werden werden.</a:t>
            </a:r>
            <a:endParaRPr sz="1400" b="0" i="0" u="none" strike="noStrike" cap="none" spc="0">
              <a:solidFill>
                <a:schemeClr val="tx1"/>
              </a:solidFill>
              <a:latin typeface="Arial"/>
              <a:cs typeface="Arial"/>
            </a:endParaRPr>
          </a:p>
          <a:p>
            <a:pPr marL="239821" indent="-239821">
              <a:buFont typeface="Arial"/>
              <a:buChar char="–"/>
              <a:defRPr/>
            </a:pPr>
            <a:r>
              <a:rPr lang="de-DE" sz="14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Ist der zurzeitige Schleifendurchlauf durch 3 teilbar, gebe mittels print denn String Foo aus.</a:t>
            </a:r>
            <a:endParaRPr sz="1400" b="0" i="0" u="none" strike="noStrike" cap="none" spc="0">
              <a:solidFill>
                <a:schemeClr val="tx1"/>
              </a:solidFill>
              <a:latin typeface="Arial"/>
              <a:cs typeface="Arial"/>
            </a:endParaRPr>
          </a:p>
          <a:p>
            <a:pPr marL="239821" indent="-239821">
              <a:buFont typeface="Arial"/>
              <a:buChar char="–"/>
              <a:defRPr/>
            </a:pPr>
            <a:r>
              <a:rPr lang="de-DE" sz="14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Ist der zurzeitige Schleifendurchlauf durch 5 teilbar, gebe mittels print denn String Bar aus.</a:t>
            </a:r>
            <a:endParaRPr sz="1400" b="0" i="0" u="none" strike="noStrike" cap="none" spc="0">
              <a:solidFill>
                <a:schemeClr val="tx1"/>
              </a:solidFill>
              <a:latin typeface="Arial"/>
              <a:cs typeface="Arial"/>
            </a:endParaRPr>
          </a:p>
          <a:p>
            <a:pPr marL="239821" indent="-239821">
              <a:buFont typeface="Arial"/>
              <a:buChar char="–"/>
              <a:defRPr/>
            </a:pPr>
            <a:r>
              <a:rPr lang="de-DE" sz="14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Ist der zurzeitge Schleifendurrchlauf durch 3 &amp; 5 teilbar, gebe mittels print den String FooBar aus.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89906343" name="Rectangle 2"/>
          <p:cNvSpPr>
            <a:spLocks noChangeArrowheads="1" noGrp="1"/>
          </p:cNvSpPr>
          <p:nvPr>
            <p:ph type="ctrTitle" hasCustomPrompt="1"/>
          </p:nvPr>
        </p:nvSpPr>
        <p:spPr bwMode="auto">
          <a:xfrm>
            <a:off x="1109133" y="3717032"/>
            <a:ext cx="10363199" cy="116416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/>
              <a:t>Lösungen 1. Tutorial</a:t>
            </a:r>
            <a:endParaRPr/>
          </a:p>
        </p:txBody>
      </p:sp>
      <p:sp>
        <p:nvSpPr>
          <p:cNvPr id="2127422732" name="Rectangle 3"/>
          <p:cNvSpPr>
            <a:spLocks noChangeArrowheads="1" noGrp="1"/>
          </p:cNvSpPr>
          <p:nvPr>
            <p:ph type="subTitle" idx="1" hasCustomPrompt="1"/>
          </p:nvPr>
        </p:nvSpPr>
        <p:spPr bwMode="auto">
          <a:xfrm>
            <a:off x="1107018" y="5241033"/>
            <a:ext cx="10329332" cy="4444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/>
              <a:t>31 mögliche Punkte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61120989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 b="1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/>
              <a:t>Aufgabe 3-2</a:t>
            </a:r>
            <a:endParaRPr/>
          </a:p>
        </p:txBody>
      </p:sp>
      <p:sp>
        <p:nvSpPr>
          <p:cNvPr id="1140036969" name="Rectangle 3"/>
          <p:cNvSpPr>
            <a:spLocks noChangeArrowheads="1" noGrp="1"/>
          </p:cNvSpPr>
          <p:nvPr userDrawn="1">
            <p:ph type="body" idx="1"/>
          </p:nvPr>
        </p:nvSpPr>
        <p:spPr bwMode="gray">
          <a:xfrm>
            <a:off x="575732" y="1339850"/>
            <a:ext cx="11161183" cy="4622799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>
              <a:defRPr/>
            </a:pPr>
            <a:endParaRPr/>
          </a:p>
        </p:txBody>
      </p:sp>
      <p:pic>
        <p:nvPicPr>
          <p:cNvPr id="685471842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3916899" y="1216310"/>
            <a:ext cx="4485201" cy="48698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61548239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 b="1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/>
              <a:t>Aufgabe 1</a:t>
            </a:r>
            <a:endParaRPr/>
          </a:p>
        </p:txBody>
      </p:sp>
      <p:sp>
        <p:nvSpPr>
          <p:cNvPr id="425483584" name="Rectangle 3"/>
          <p:cNvSpPr>
            <a:spLocks noChangeArrowheads="1" noGrp="1"/>
          </p:cNvSpPr>
          <p:nvPr userDrawn="1">
            <p:ph type="body" idx="1"/>
          </p:nvPr>
        </p:nvSpPr>
        <p:spPr bwMode="gray">
          <a:xfrm>
            <a:off x="575732" y="1339850"/>
            <a:ext cx="11161183" cy="4622799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>
              <a:defRPr/>
            </a:pPr>
            <a:r>
              <a:rPr lang="de-DE" sz="215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Gebe den Text Hallo Python aus, Nutze dabei die print-funktion. 1 Punkt</a:t>
            </a:r>
            <a:endParaRPr lang="de-DE" sz="2150" b="0" i="0" u="none" strike="noStrike" cap="none" spc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>
              <a:defRPr/>
            </a:pPr>
            <a:endParaRPr/>
          </a:p>
          <a:p>
            <a:pPr>
              <a:defRPr/>
            </a:pPr>
            <a:endParaRPr/>
          </a:p>
          <a:p>
            <a:pPr>
              <a:defRPr/>
            </a:pPr>
            <a:endParaRPr/>
          </a:p>
        </p:txBody>
      </p:sp>
      <p:pic>
        <p:nvPicPr>
          <p:cNvPr id="155181808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2200364" y="2534009"/>
            <a:ext cx="7990840" cy="19379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8631392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 b="1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/>
              <a:t>Aufgabe 1-1</a:t>
            </a:r>
            <a:endParaRPr/>
          </a:p>
        </p:txBody>
      </p:sp>
      <p:sp>
        <p:nvSpPr>
          <p:cNvPr id="276347218" name="Rectangle 3"/>
          <p:cNvSpPr>
            <a:spLocks noChangeArrowheads="1" noGrp="1"/>
          </p:cNvSpPr>
          <p:nvPr userDrawn="1">
            <p:ph type="body" idx="1"/>
          </p:nvPr>
        </p:nvSpPr>
        <p:spPr bwMode="gray">
          <a:xfrm>
            <a:off x="575732" y="1339850"/>
            <a:ext cx="11161183" cy="4622799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>
              <a:defRPr/>
            </a:pPr>
            <a:r>
              <a:rPr lang="de-DE" sz="215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Aufgabe 2 Punkte: </a:t>
            </a:r>
            <a:endParaRPr lang="de-DE" sz="2150" b="0" i="0" u="none" strike="noStrike" cap="none" spc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defRPr/>
            </a:pPr>
            <a:endParaRPr lang="de-DE" sz="2150" b="0" i="0" u="none" strike="noStrike" cap="none" spc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de-DE" sz="215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Definieren Sie zunächst die zwei Variablen a und b und initialisieren diese mit einem Integerwert ungleich 0:</a:t>
            </a:r>
            <a:r>
              <a:rPr/>
              <a:t> </a:t>
            </a:r>
            <a:endParaRPr/>
          </a:p>
          <a:p>
            <a:pPr>
              <a:defRPr/>
            </a:pPr>
            <a:endParaRPr/>
          </a:p>
          <a:p>
            <a:pPr>
              <a:defRPr/>
            </a:pPr>
            <a:endParaRPr/>
          </a:p>
        </p:txBody>
      </p:sp>
      <p:pic>
        <p:nvPicPr>
          <p:cNvPr id="1630858364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4712992" y="2922382"/>
            <a:ext cx="2893015" cy="22218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05638061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 b="1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de-DE" sz="2950" b="1" i="0" u="none" strike="noStrike" cap="none" spc="0">
                <a:solidFill>
                  <a:schemeClr val="bg1"/>
                </a:solidFill>
                <a:latin typeface="+mj-lt"/>
                <a:ea typeface="+mj-lt"/>
                <a:cs typeface="+mj-lt"/>
              </a:rPr>
              <a:t>Aufgabe 1-1</a:t>
            </a:r>
            <a:endParaRPr/>
          </a:p>
        </p:txBody>
      </p:sp>
      <p:sp>
        <p:nvSpPr>
          <p:cNvPr id="1480967299" name="Rectangle 3"/>
          <p:cNvSpPr>
            <a:spLocks noChangeArrowheads="1" noGrp="1"/>
          </p:cNvSpPr>
          <p:nvPr userDrawn="1">
            <p:ph type="body" idx="1"/>
          </p:nvPr>
        </p:nvSpPr>
        <p:spPr bwMode="gray">
          <a:xfrm>
            <a:off x="575732" y="1339850"/>
            <a:ext cx="11161183" cy="4622799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>
              <a:defRPr/>
            </a:pPr>
            <a:r>
              <a:rPr lang="de-DE" sz="215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Aufgabe 2 Punkte:</a:t>
            </a:r>
            <a:endParaRPr lang="de-DE" sz="2150" b="0" i="0" u="none" strike="noStrike" cap="none" spc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defRPr/>
            </a:pPr>
            <a:endParaRPr lang="de-DE" sz="2150" b="0" i="0" u="none" strike="noStrike" cap="none" spc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de-DE" sz="215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Definieren Sie zwei Variablen s und t und initialisieren diese mit einem Floatwert ungleich 0:</a:t>
            </a:r>
            <a:endParaRPr/>
          </a:p>
        </p:txBody>
      </p:sp>
      <p:pic>
        <p:nvPicPr>
          <p:cNvPr id="1516277663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4555822" y="2911415"/>
            <a:ext cx="3207354" cy="25865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5412887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 b="1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/>
              <a:t>Aufgabe 1-2</a:t>
            </a:r>
            <a:endParaRPr/>
          </a:p>
        </p:txBody>
      </p:sp>
      <p:sp>
        <p:nvSpPr>
          <p:cNvPr id="1970544184" name="Rectangle 3"/>
          <p:cNvSpPr>
            <a:spLocks noChangeArrowheads="1" noGrp="1"/>
          </p:cNvSpPr>
          <p:nvPr userDrawn="1">
            <p:ph type="body" idx="1"/>
          </p:nvPr>
        </p:nvSpPr>
        <p:spPr bwMode="gray">
          <a:xfrm>
            <a:off x="575732" y="1339850"/>
            <a:ext cx="11161183" cy="4622799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>
              <a:defRPr/>
            </a:pPr>
            <a:r>
              <a:rPr lang="de-DE" sz="215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Aufgabe 2 Punkte:</a:t>
            </a:r>
            <a:endParaRPr lang="de-DE" sz="2150" b="0" i="0" u="none" strike="noStrike" cap="none" spc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defRPr/>
            </a:pPr>
            <a:endParaRPr lang="de-DE" sz="2150" b="0" i="0" u="none" strike="noStrike" cap="none" spc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de-DE" sz="215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Addieren Sie die Werte der Variablen a und b und speichern Sie das Ergebnis in der Variable c:</a:t>
            </a:r>
            <a:endParaRPr/>
          </a:p>
        </p:txBody>
      </p:sp>
      <p:pic>
        <p:nvPicPr>
          <p:cNvPr id="1499143107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4111725" y="3109103"/>
            <a:ext cx="4095549" cy="20006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4379046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 b="1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/>
              <a:t>Aufgabe 1-2</a:t>
            </a:r>
            <a:endParaRPr/>
          </a:p>
        </p:txBody>
      </p:sp>
      <p:sp>
        <p:nvSpPr>
          <p:cNvPr id="858372591" name="Rectangle 3"/>
          <p:cNvSpPr>
            <a:spLocks noChangeArrowheads="1" noGrp="1"/>
          </p:cNvSpPr>
          <p:nvPr userDrawn="1">
            <p:ph type="body" idx="1"/>
          </p:nvPr>
        </p:nvSpPr>
        <p:spPr bwMode="gray">
          <a:xfrm>
            <a:off x="575732" y="1339850"/>
            <a:ext cx="11161183" cy="4622799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>
              <a:defRPr/>
            </a:pPr>
            <a:r>
              <a:rPr lang="de-DE" sz="215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Aufgabe 5 Punkte:</a:t>
            </a:r>
            <a:endParaRPr lang="de-DE" sz="2150" b="0" i="0" u="none" strike="noStrike" cap="none" spc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defRPr/>
            </a:pPr>
            <a:endParaRPr lang="de-DE" sz="2150" b="0" i="0" u="none" strike="noStrike" cap="none" spc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de-DE" sz="215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Nutzen Sie die Variablen a &amp; b und Speichern Sie die Ergebnisse für die Multiplikation, Division, Ganzzahldivision, Exponentiation und den Modulo-Operator in den unten angegebenen Variablen:</a:t>
            </a:r>
            <a:endParaRPr lang="de-DE" sz="2150" b="0" i="0" u="none" strike="noStrike" cap="none" spc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>
              <a:defRPr/>
            </a:pPr>
            <a:endParaRPr/>
          </a:p>
        </p:txBody>
      </p:sp>
      <p:pic>
        <p:nvPicPr>
          <p:cNvPr id="1626337335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4091616" y="2932995"/>
            <a:ext cx="2504916" cy="2860090"/>
          </a:xfrm>
          <a:prstGeom prst="rect">
            <a:avLst/>
          </a:prstGeom>
        </p:spPr>
      </p:pic>
      <p:pic>
        <p:nvPicPr>
          <p:cNvPr id="1382046467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6911196" y="2926600"/>
            <a:ext cx="2802786" cy="28664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49446439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 b="1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/>
              <a:t>Aufgabe 2-1</a:t>
            </a:r>
            <a:endParaRPr/>
          </a:p>
        </p:txBody>
      </p:sp>
      <p:sp>
        <p:nvSpPr>
          <p:cNvPr id="1259168862" name="Rectangle 3"/>
          <p:cNvSpPr>
            <a:spLocks noChangeArrowheads="1" noGrp="1"/>
          </p:cNvSpPr>
          <p:nvPr userDrawn="1">
            <p:ph type="body" idx="1"/>
          </p:nvPr>
        </p:nvSpPr>
        <p:spPr bwMode="gray">
          <a:xfrm>
            <a:off x="575732" y="1339850"/>
            <a:ext cx="11161183" cy="4622799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>
              <a:defRPr/>
            </a:pPr>
            <a:r>
              <a:rPr lang="de-DE" sz="215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Aufgabe 2 Punkte:</a:t>
            </a:r>
            <a:endParaRPr lang="de-DE" sz="2150" b="0" i="0" u="none" strike="noStrike" cap="none" spc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defRPr/>
            </a:pPr>
            <a:endParaRPr lang="de-DE" sz="2150" b="0" i="0" u="none" strike="noStrike" cap="none" spc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de-DE" sz="215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Ein String-Objekt (Text) können sie mit Hilfe von 'Some Text' oder "Some Text2" definieren. Definieren sie die Variable text mit einem beliebigen Text.</a:t>
            </a:r>
            <a:endParaRPr/>
          </a:p>
        </p:txBody>
      </p:sp>
      <p:pic>
        <p:nvPicPr>
          <p:cNvPr id="269765026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2771993" y="3585353"/>
            <a:ext cx="6775012" cy="12426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5285748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 b="1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/>
              <a:t>Aufgabe 2-1</a:t>
            </a:r>
            <a:endParaRPr/>
          </a:p>
        </p:txBody>
      </p:sp>
      <p:sp>
        <p:nvSpPr>
          <p:cNvPr id="1036481804" name="Rectangle 3"/>
          <p:cNvSpPr>
            <a:spLocks noChangeArrowheads="1" noGrp="1"/>
          </p:cNvSpPr>
          <p:nvPr userDrawn="1">
            <p:ph type="body" idx="1"/>
          </p:nvPr>
        </p:nvSpPr>
        <p:spPr bwMode="gray">
          <a:xfrm>
            <a:off x="575732" y="1339850"/>
            <a:ext cx="11161183" cy="4622799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>
              <a:defRPr/>
            </a:pPr>
            <a:r>
              <a:rPr lang="de-DE" sz="215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Aufgabe 1 Punkte:</a:t>
            </a:r>
            <a:endParaRPr lang="de-DE" sz="2150" b="0" i="0" u="none" strike="noStrike" cap="none" spc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defRPr/>
            </a:pPr>
            <a:endParaRPr lang="de-DE" sz="2150" b="0" i="0" u="none" strike="noStrike" cap="none" spc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de-DE" sz="215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Geben Sie die Variablen a &amp; b aus Aufgabe 1 im format "a = 12 und b = 12" (Die Werte sollen dann den Werten aus ihrer Definition entsprechen. 12 ist hier nur ein Beispiel) aus.</a:t>
            </a:r>
            <a:endParaRPr/>
          </a:p>
        </p:txBody>
      </p:sp>
      <p:pic>
        <p:nvPicPr>
          <p:cNvPr id="1106080140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1910710" y="3702169"/>
            <a:ext cx="8497578" cy="12776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_rels/theme2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TUBraunschweig_PPT2007_Folienpool_16_9">
  <a:themeElements>
    <a:clrScheme name="TU Braunschweig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BE1E3C"/>
      </a:accent1>
      <a:accent2>
        <a:srgbClr val="4DA6CB"/>
      </a:accent2>
      <a:accent3>
        <a:srgbClr val="ADBF4D"/>
      </a:accent3>
      <a:accent4>
        <a:srgbClr val="FA6E00"/>
      </a:accent4>
      <a:accent5>
        <a:srgbClr val="407E97"/>
      </a:accent5>
      <a:accent6>
        <a:srgbClr val="984098"/>
      </a:accent6>
      <a:hlink>
        <a:srgbClr val="BE1E3C"/>
      </a:hlink>
      <a:folHlink>
        <a:srgbClr val="760054"/>
      </a:folHlink>
    </a:clrScheme>
    <a:fontScheme name="Standard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Galathea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 w="19050"/>
      </a:spPr>
      <a:bodyPr/>
      <a:lstStyle/>
      <a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a:style>
    </a:spDef>
    <a:lnDef>
      <a:spPr bwMode="auto">
        <a:prstGeom prst="rect">
          <a:avLst/>
        </a:prstGeom>
        <a:ln w="19050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TU Braunschweig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BE1E3C"/>
        </a:accent1>
        <a:accent2>
          <a:srgbClr val="4DA6CB"/>
        </a:accent2>
        <a:accent3>
          <a:srgbClr val="ADBF4D"/>
        </a:accent3>
        <a:accent4>
          <a:srgbClr val="FA6E00"/>
        </a:accent4>
        <a:accent5>
          <a:srgbClr val="407E97"/>
        </a:accent5>
        <a:accent6>
          <a:srgbClr val="984098"/>
        </a:accent6>
        <a:hlink>
          <a:srgbClr val="BE1E3C"/>
        </a:hlink>
        <a:folHlink>
          <a:srgbClr val="76005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xmlns:r="http://schemas.openxmlformats.org/officeDocument/2006/relationships" xmlns:p="http://schemas.openxmlformats.org/presentationml/2006/main" name="TUBraunschweig_PPT2007_Folienpool_16_9">
  <a:themeElements>
    <a:clrScheme name="TU Braunschweig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BE1E3C"/>
      </a:accent1>
      <a:accent2>
        <a:srgbClr val="4DA6CB"/>
      </a:accent2>
      <a:accent3>
        <a:srgbClr val="ADBF4D"/>
      </a:accent3>
      <a:accent4>
        <a:srgbClr val="FA6E00"/>
      </a:accent4>
      <a:accent5>
        <a:srgbClr val="407E97"/>
      </a:accent5>
      <a:accent6>
        <a:srgbClr val="984098"/>
      </a:accent6>
      <a:hlink>
        <a:srgbClr val="BE1E3C"/>
      </a:hlink>
      <a:folHlink>
        <a:srgbClr val="760054"/>
      </a:folHlink>
    </a:clrScheme>
    <a:fontScheme name="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Galathea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 w="19050"/>
      </a:spPr>
      <a:bodyPr/>
      <a:lstStyle/>
      <a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a:style>
    </a:spDef>
    <a:lnDef>
      <a:spPr bwMode="auto">
        <a:prstGeom prst="rect">
          <a:avLst/>
        </a:prstGeom>
        <a:ln w="19050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TU Braunschweig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BE1E3C"/>
        </a:accent1>
        <a:accent2>
          <a:srgbClr val="4DA6CB"/>
        </a:accent2>
        <a:accent3>
          <a:srgbClr val="ADBF4D"/>
        </a:accent3>
        <a:accent4>
          <a:srgbClr val="FA6E00"/>
        </a:accent4>
        <a:accent5>
          <a:srgbClr val="407E97"/>
        </a:accent5>
        <a:accent6>
          <a:srgbClr val="984098"/>
        </a:accent6>
        <a:hlink>
          <a:srgbClr val="BE1E3C"/>
        </a:hlink>
        <a:folHlink>
          <a:srgbClr val="76005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ONLYOFFICE/8.2.0.143</Application>
  <PresentationFormat>On-screen Show (4:3)</PresentationFormat>
  <Paragraphs>0</Paragraphs>
  <Slides>20</Slides>
  <Notes>20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/>
  <LinksUpToDate>0</LinksUpToDate>
  <SharedDoc>0</SharedDoc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Inga Schleicher</dc:creator>
  <cp:lastModifiedBy/>
  <cp:revision>18</cp:revision>
  <dcterms:created xsi:type="dcterms:W3CDTF">2021-05-28T11:59:38Z</dcterms:created>
  <dcterms:modified xsi:type="dcterms:W3CDTF">2025-11-14T11:21:27Z</dcterms:modified>
</cp:coreProperties>
</file>