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Slides/notesSlide17.xml" ContentType="application/vnd.openxmlformats-officedocument.presentationml.notes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7" d="100"/>
          <a:sy n="117" d="100"/>
        </p:scale>
        <p:origin x="294" y="108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 /><Relationship Id="rId26" Type="http://schemas.openxmlformats.org/officeDocument/2006/relationships/tableStyles" Target="tableStyles.xml" /><Relationship Id="rId27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ftr="0" hdr="0" sldNum="1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8D79319-DBD6-77B7-530D-2918FE830A68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43D8D9-99FC-FF0B-DFEC-A5057A831801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9C221D-0113-72C0-5599-F66EAC681F9E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E554FC3-7C46-D22C-9DD4-C78730D0C284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D9656B3-6C1A-5FEC-02AC-5228E66CC64B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C18F58A-EEF5-7666-2E52-39DEE05F2FAA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B8C93F-D8A6-DE96-B707-A8C2B010FF22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CA1C0FF-4D06-D5C0-0BB0-111E822D3472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D44E049-E307-2CB6-1EB3-B7AAAC7788FB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2C726B-ABF6-EA0F-FA14-5412D875CEA6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08F91A-8590-1409-CC7B-31F49BAB6852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2B0364A-D02C-6891-B80D-4AD61D566B72}" type="slidenum">
              <a:rPr/>
              <a:t/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420434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701612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4697939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CF2F5F-F727-61CF-6463-76FB495D3E76}" type="slidenum">
              <a:rPr/>
              <a:t/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254596C-D509-2737-AAC6-86FE766E0C4B}" type="slidenum">
              <a:rPr/>
              <a:t/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850F62D-A652-8B7A-F061-D06E20F5B8CD}" type="slidenum">
              <a:rPr/>
              <a:t/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3D57D7-8D55-A32A-E168-A608A479C64A}" type="slidenum">
              <a:rPr/>
              <a:t/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2A8B3B1-DB32-F590-EB22-973F8D2EF026}" type="slidenum">
              <a:rPr/>
              <a:t/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3AE5BC-78CB-C68C-7F78-A4E781CFCC7B}" type="slidenum">
              <a:rPr/>
              <a:t/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BC5F5A1-02F0-CF2E-5142-149334A75037}" type="slidenum">
              <a:rPr/>
              <a:t/>
            </a:fld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43010C9-C277-CDD7-37CF-B4FA86C100E6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5.jp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1_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18"/>
          <p:cNvSpPr>
            <a:spLocks noChangeArrowheads="1"/>
          </p:cNvSpPr>
          <p:nvPr userDrawn="1"/>
        </p:nvSpPr>
        <p:spPr bwMode="auto">
          <a:xfrm>
            <a:off x="383117" y="6297614"/>
            <a:ext cx="11444816" cy="287337"/>
          </a:xfrm>
          <a:prstGeom prst="rect">
            <a:avLst/>
          </a:prstGeom>
          <a:solidFill>
            <a:srgbClr val="BE1E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383117" y="4103689"/>
            <a:ext cx="11444816" cy="2192337"/>
          </a:xfrm>
          <a:prstGeom prst="rect">
            <a:avLst/>
          </a:prstGeom>
          <a:solidFill>
            <a:srgbClr val="003F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DE">
                <a:latin typeface="+mn-lt"/>
              </a:rPr>
              <a:t>   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235459" y="4779150"/>
            <a:ext cx="10236873" cy="269850"/>
          </a:xfrm>
          <a:prstGeom prst="rect">
            <a:avLst/>
          </a:prstGeom>
          <a:ln>
            <a:solidFill>
              <a:srgbClr val="003F57"/>
            </a:solidFill>
          </a:ln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de-DE"/>
              <a:t>Tutorial</a:t>
            </a:r>
            <a:endParaRPr lang="de-DE"/>
          </a:p>
          <a:p>
            <a:pPr lvl="0">
              <a:defRPr/>
            </a:pPr>
            <a:endParaRPr lang="de-DE"/>
          </a:p>
        </p:txBody>
      </p:sp>
      <p:sp>
        <p:nvSpPr>
          <p:cNvPr id="4" name="Textfeld 3"/>
          <p:cNvSpPr txBox="1"/>
          <p:nvPr userDrawn="1"/>
        </p:nvSpPr>
        <p:spPr bwMode="auto">
          <a:xfrm>
            <a:off x="1109133" y="5229199"/>
            <a:ext cx="10374359" cy="853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  <a:defRPr/>
            </a:pPr>
            <a:r>
              <a:rPr lang="de-DE" sz="1500">
                <a:solidFill>
                  <a:schemeClr val="bg1"/>
                </a:solidFill>
                <a:latin typeface="+mn-lt"/>
              </a:rPr>
              <a:t>Phil Keier</a:t>
            </a:r>
            <a:endParaRPr/>
          </a:p>
          <a:p>
            <a:pPr algn="l">
              <a:lnSpc>
                <a:spcPct val="100000"/>
              </a:lnSpc>
              <a:spcAft>
                <a:spcPts val="300"/>
              </a:spcAft>
              <a:defRPr/>
            </a:pPr>
            <a:r>
              <a:rPr lang="de-DE" sz="1500">
                <a:solidFill>
                  <a:schemeClr val="bg1"/>
                </a:solidFill>
                <a:latin typeface="+mn-lt"/>
              </a:rPr>
              <a:t>Institut für Nachrichtentechnik (</a:t>
            </a:r>
            <a:r>
              <a:rPr lang="de-DE" sz="1500">
                <a:solidFill>
                  <a:schemeClr val="bg1"/>
                </a:solidFill>
                <a:latin typeface="+mn-lt"/>
              </a:rPr>
              <a:t>IfN</a:t>
            </a:r>
            <a:r>
              <a:rPr lang="de-DE" sz="1500">
                <a:solidFill>
                  <a:schemeClr val="bg1"/>
                </a:solidFill>
                <a:latin typeface="+mn-lt"/>
              </a:rPr>
              <a:t>)</a:t>
            </a:r>
            <a:endParaRPr/>
          </a:p>
          <a:p>
            <a:pPr algn="l">
              <a:lnSpc>
                <a:spcPct val="100000"/>
              </a:lnSpc>
              <a:spcAft>
                <a:spcPts val="300"/>
              </a:spcAft>
              <a:defRPr/>
            </a:pPr>
            <a:r>
              <a:rPr lang="de-DE" sz="1500">
                <a:solidFill>
                  <a:schemeClr val="bg1"/>
                </a:solidFill>
                <a:latin typeface="+mn-lt"/>
              </a:rPr>
              <a:t>Technische Universität Braunschweig </a:t>
            </a:r>
            <a:endParaRPr lang="de-DE" sz="15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feld 5"/>
          <p:cNvSpPr txBox="1"/>
          <p:nvPr userDrawn="1"/>
        </p:nvSpPr>
        <p:spPr bwMode="auto">
          <a:xfrm>
            <a:off x="1109133" y="4374104"/>
            <a:ext cx="10385159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b="1">
                <a:solidFill>
                  <a:schemeClr val="bg1"/>
                </a:solidFill>
                <a:latin typeface="+mn-lt"/>
              </a:rPr>
              <a:t>Einführung in die Programmierung für Nicht Informatiker*innen</a:t>
            </a:r>
            <a:endParaRPr lang="de-DE" sz="20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654589" y="812346"/>
            <a:ext cx="2141596" cy="50196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/>
          <a:srcRect l="170" t="24801" r="153" b="5519"/>
          <a:stretch/>
        </p:blipFill>
        <p:spPr bwMode="auto">
          <a:xfrm>
            <a:off x="383117" y="1449389"/>
            <a:ext cx="11445604" cy="2667072"/>
          </a:xfrm>
          <a:prstGeom prst="rect">
            <a:avLst/>
          </a:prstGeom>
        </p:spPr>
      </p:pic>
      <p:pic>
        <p:nvPicPr>
          <p:cNvPr id="11" name="Picture 13" descr="TUBS_CO_150dpi"/>
          <p:cNvPicPr>
            <a:picLocks noChangeAspect="1" noChangeArrowheads="1"/>
          </p:cNvPicPr>
          <p:nvPr userDrawn="1"/>
        </p:nvPicPr>
        <p:blipFill>
          <a:blip r:embed="rId4"/>
          <a:stretch/>
        </p:blipFill>
        <p:spPr bwMode="auto">
          <a:xfrm>
            <a:off x="2" y="648000"/>
            <a:ext cx="2832001" cy="10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7573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5" name="Inhaltsplatzhalter 2"/>
          <p:cNvSpPr>
            <a:spLocks noGrp="1"/>
          </p:cNvSpPr>
          <p:nvPr>
            <p:ph idx="10"/>
          </p:nvPr>
        </p:nvSpPr>
        <p:spPr bwMode="auto">
          <a:xfrm>
            <a:off x="648004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chart" userDrawn="1">
  <p:cSld name="Titel und Diagram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Diagramm durch Klicken auf Symbol hinzufügen</a:t>
            </a:r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3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4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7573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5" name="Inhaltsplatzhalter 2"/>
          <p:cNvSpPr>
            <a:spLocks noGrp="1"/>
          </p:cNvSpPr>
          <p:nvPr>
            <p:ph idx="10"/>
          </p:nvPr>
        </p:nvSpPr>
        <p:spPr bwMode="auto">
          <a:xfrm>
            <a:off x="6480043" y="1200000"/>
            <a:ext cx="5376000" cy="4560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1_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chart" userDrawn="1">
  <p:cSld name="1_Titel und Diagram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0" y="0"/>
            <a:ext cx="12192000" cy="863599"/>
          </a:xfrm>
          <a:prstGeom prst="rect">
            <a:avLst/>
          </a:prstGeom>
          <a:solidFill>
            <a:srgbClr val="DDDDDD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 bwMode="auto">
          <a:xfrm>
            <a:off x="575734" y="1200000"/>
            <a:ext cx="11167533" cy="4608000"/>
          </a:xfrm>
        </p:spPr>
        <p:txBody>
          <a:bodyPr/>
          <a:lstStyle/>
          <a:p>
            <a:pPr>
              <a:defRPr/>
            </a:pPr>
            <a:r>
              <a:rPr lang="de-DE"/>
              <a:t>Diagramm durch Klicken auf Symbol hinzufügen</a:t>
            </a:r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Glieder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 userDrawn="1"/>
        </p:nvSpPr>
        <p:spPr bwMode="auto">
          <a:xfrm>
            <a:off x="0" y="1"/>
            <a:ext cx="12192000" cy="1133475"/>
          </a:xfrm>
          <a:prstGeom prst="rect">
            <a:avLst/>
          </a:prstGeom>
          <a:solidFill>
            <a:schemeClr val="hlink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>
              <a:solidFill>
                <a:schemeClr val="accent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3" y="1339851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Textmasterformat bearbeiten</a:t>
            </a:r>
            <a:endParaRPr/>
          </a:p>
          <a:p>
            <a:pPr lvl="1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Zweite Ebene</a:t>
            </a:r>
            <a:endParaRPr/>
          </a:p>
          <a:p>
            <a:pPr lvl="2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Dritte Ebene</a:t>
            </a:r>
            <a:endParaRPr/>
          </a:p>
          <a:p>
            <a:pPr lvl="3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Vierte Ebene</a:t>
            </a:r>
            <a:endParaRPr/>
          </a:p>
          <a:p>
            <a:pPr lvl="4">
              <a:buClr>
                <a:srgbClr val="C0C0C0"/>
              </a:buClr>
              <a:defRPr/>
            </a:pPr>
            <a:r>
              <a:rPr lang="de-DE" sz="2650">
                <a:solidFill>
                  <a:srgbClr val="C0C0C0"/>
                </a:solidFill>
              </a:rPr>
              <a:t>Fünfte Ebene</a:t>
            </a:r>
            <a:endParaRPr lang="de-DE" sz="2650">
              <a:solidFill>
                <a:srgbClr val="C0C0C0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nhalt_Overlap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latin typeface="+mj-l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de-DE"/>
          </a:p>
        </p:txBody>
      </p:sp>
      <p:sp>
        <p:nvSpPr>
          <p:cNvPr id="5" name="Rechteck 4"/>
          <p:cNvSpPr/>
          <p:nvPr userDrawn="1"/>
        </p:nvSpPr>
        <p:spPr bwMode="auto">
          <a:xfrm>
            <a:off x="0" y="5904276"/>
            <a:ext cx="12192000" cy="9537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IfN-Danksagungs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kumente und Einstellungen\Spika\Desktop\Design\image6.jpg"/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615837" y="864000"/>
            <a:ext cx="8576163" cy="5227238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 userDrawn="1"/>
        </p:nvSpPr>
        <p:spPr bwMode="auto">
          <a:xfrm>
            <a:off x="719667" y="1600201"/>
            <a:ext cx="92625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36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Vielen Dank für</a:t>
            </a:r>
            <a:br>
              <a:rPr lang="de-DE" sz="3600" b="1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de-DE" sz="36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Ihre Aufmerksamkeit.</a:t>
            </a:r>
            <a:endParaRPr lang="de-DE" sz="3600" b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feld 5"/>
          <p:cNvSpPr txBox="1"/>
          <p:nvPr userDrawn="1"/>
        </p:nvSpPr>
        <p:spPr bwMode="auto">
          <a:xfrm>
            <a:off x="719668" y="4695825"/>
            <a:ext cx="10570632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/>
          </a:bodyPr>
          <a:lstStyle/>
          <a:p>
            <a:pPr marL="0" marR="0" lvl="0" indent="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Dipl.-Ing. Vorname Nachname, </a:t>
            </a:r>
            <a:r>
              <a:rPr lang="de-DE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M.Sc</a:t>
            </a:r>
            <a:r>
              <a:rPr lang="de-DE" sz="16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. (im Master ändern)</a:t>
            </a:r>
            <a:endParaRPr/>
          </a:p>
          <a:p>
            <a:pPr marL="0" marR="0" lvl="0" indent="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rPr>
              <a:t>name@ifn.ing.tu-bs.de</a:t>
            </a:r>
            <a:endParaRPr lang="de-DE" sz="1000" b="0" i="0" u="none" strike="noStrike" cap="none" spc="0">
              <a:ln>
                <a:noFill/>
              </a:ln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Zwischentitel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/>
          <a:srcRect l="0" t="5880" r="0" b="46427"/>
          <a:stretch/>
        </p:blipFill>
        <p:spPr bwMode="auto">
          <a:xfrm>
            <a:off x="288000" y="563335"/>
            <a:ext cx="11630375" cy="3697845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 bwMode="auto">
          <a:xfrm>
            <a:off x="11918374" y="0"/>
            <a:ext cx="273626" cy="6864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Rectangle 17"/>
          <p:cNvSpPr>
            <a:spLocks noChangeArrowheads="1"/>
          </p:cNvSpPr>
          <p:nvPr userDrawn="1"/>
        </p:nvSpPr>
        <p:spPr bwMode="auto">
          <a:xfrm>
            <a:off x="288000" y="3717032"/>
            <a:ext cx="11630374" cy="2374167"/>
          </a:xfrm>
          <a:prstGeom prst="rect">
            <a:avLst/>
          </a:prstGeom>
          <a:solidFill>
            <a:srgbClr val="003F5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DE">
                <a:solidFill>
                  <a:schemeClr val="bg1"/>
                </a:solidFill>
                <a:latin typeface="+mn-lt"/>
              </a:rPr>
              <a:t>   </a:t>
            </a:r>
            <a:endParaRPr/>
          </a:p>
        </p:txBody>
      </p:sp>
      <p:sp>
        <p:nvSpPr>
          <p:cNvPr id="7" name="Rectangle 2"/>
          <p:cNvSpPr>
            <a:spLocks noChangeArrowheads="1" noGrp="1"/>
          </p:cNvSpPr>
          <p:nvPr>
            <p:ph type="ctrTitle" hasCustomPrompt="1"/>
          </p:nvPr>
        </p:nvSpPr>
        <p:spPr bwMode="auto">
          <a:xfrm>
            <a:off x="1109133" y="3717033"/>
            <a:ext cx="10363200" cy="11641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Zwischentitel</a:t>
            </a:r>
            <a:endParaRPr lang="de-DE"/>
          </a:p>
        </p:txBody>
      </p:sp>
      <p:sp>
        <p:nvSpPr>
          <p:cNvPr id="8" name="Rectangle 3"/>
          <p:cNvSpPr>
            <a:spLocks noChangeArrowheads="1" noGrp="1"/>
          </p:cNvSpPr>
          <p:nvPr>
            <p:ph type="subTitle" idx="1" hasCustomPrompt="1"/>
          </p:nvPr>
        </p:nvSpPr>
        <p:spPr bwMode="auto">
          <a:xfrm>
            <a:off x="1107018" y="5241033"/>
            <a:ext cx="10329333" cy="444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Untertitel</a:t>
            </a:r>
            <a:endParaRPr lang="de-DE"/>
          </a:p>
        </p:txBody>
      </p:sp>
      <p:pic>
        <p:nvPicPr>
          <p:cNvPr id="13" name="Picture 20" descr="TUBS_CO_70vH_150dpi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1" y="5915031"/>
            <a:ext cx="1809187" cy="66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474042" y="6221356"/>
            <a:ext cx="1269225" cy="29749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6081600"/>
            <a:ext cx="12192000" cy="0"/>
          </a:xfrm>
          <a:prstGeom prst="line">
            <a:avLst/>
          </a:prstGeom>
          <a:noFill/>
          <a:ln w="9525">
            <a:solidFill>
              <a:srgbClr val="BE1E3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26" name="Rectangle 2"/>
          <p:cNvSpPr>
            <a:spLocks noChangeArrowheads="1" noGrp="1"/>
          </p:cNvSpPr>
          <p:nvPr>
            <p:ph type="title"/>
          </p:nvPr>
        </p:nvSpPr>
        <p:spPr bwMode="auto">
          <a:xfrm>
            <a:off x="575734" y="111126"/>
            <a:ext cx="1116753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/>
          </a:bodyPr>
          <a:lstStyle/>
          <a:p>
            <a:pPr lvl="0"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1027" name="Rectangle 3"/>
          <p:cNvSpPr>
            <a:spLocks noChangeArrowheads="1" noGrp="1"/>
          </p:cNvSpPr>
          <p:nvPr>
            <p:ph type="body" idx="1"/>
          </p:nvPr>
        </p:nvSpPr>
        <p:spPr bwMode="auto">
          <a:xfrm>
            <a:off x="575734" y="1200000"/>
            <a:ext cx="11167533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pic>
        <p:nvPicPr>
          <p:cNvPr id="1044" name="Picture 20" descr="TUBS_CO_70vH_150dpi"/>
          <p:cNvPicPr>
            <a:picLocks noChangeAspect="1" noChangeArrowheads="1"/>
          </p:cNvPicPr>
          <p:nvPr/>
        </p:nvPicPr>
        <p:blipFill>
          <a:blip r:embed="rId15"/>
          <a:stretch/>
        </p:blipFill>
        <p:spPr bwMode="auto">
          <a:xfrm>
            <a:off x="1" y="5915031"/>
            <a:ext cx="1809187" cy="66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 bwMode="auto">
          <a:xfrm>
            <a:off x="1895532" y="6140450"/>
            <a:ext cx="5984650" cy="480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50">
                <a:latin typeface="+mn-lt"/>
              </a:rPr>
              <a:t>14.11.2025 | Phil Keier | Einführung in die Programmierung für Nicht Informatiker*innen </a:t>
            </a:r>
            <a:r>
              <a:rPr lang="de-DE" sz="1050">
                <a:latin typeface="+mn-lt"/>
              </a:rPr>
              <a:t>IfN</a:t>
            </a:r>
            <a:r>
              <a:rPr lang="de-DE" sz="1050">
                <a:latin typeface="+mn-lt"/>
              </a:rPr>
              <a:t> | </a:t>
            </a:r>
            <a:fld id="{8476C832-1419-74A6-8038-6801AFFB2D2F}" type="slidenum">
              <a:rPr sz="1050"/>
              <a:t/>
            </a:fld>
            <a:endParaRPr lang="de-DE" sz="1050">
              <a:latin typeface="+mn-lt"/>
            </a:endParaRPr>
          </a:p>
          <a:p>
            <a:pPr>
              <a:defRPr/>
            </a:pPr>
            <a:endParaRPr lang="de-DE" sz="105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lvl1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2pPr>
      <a:lvl3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3pPr>
      <a:lvl4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4pPr>
      <a:lvl5pPr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5pPr>
      <a:lvl6pPr marL="609585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6pPr>
      <a:lvl7pPr marL="1219170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7pPr>
      <a:lvl8pPr marL="1828754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8pPr>
      <a:lvl9pPr marL="2438339" algn="l">
        <a:spcBef>
          <a:spcPts val="0"/>
        </a:spcBef>
        <a:spcAft>
          <a:spcPts val="0"/>
        </a:spcAft>
        <a:defRPr sz="2950" b="1">
          <a:solidFill>
            <a:schemeClr val="tx1"/>
          </a:solidFill>
          <a:latin typeface="Arial"/>
        </a:defRPr>
      </a:lvl9pPr>
    </p:titleStyle>
    <p:bodyStyle>
      <a:lvl1pPr algn="l">
        <a:spcBef>
          <a:spcPts val="0"/>
        </a:spcBef>
        <a:spcAft>
          <a:spcPts val="0"/>
        </a:spcAft>
        <a:defRPr sz="2150">
          <a:solidFill>
            <a:schemeClr val="tx1"/>
          </a:solidFill>
          <a:latin typeface="+mn-lt"/>
          <a:ea typeface="+mn-ea"/>
          <a:cs typeface="+mn-cs"/>
        </a:defRPr>
      </a:lvl1pPr>
      <a:lvl2pPr marL="253994" indent="-25187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2pPr>
      <a:lvl3pPr marL="482588" indent="-22647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3pPr>
      <a:lvl4pPr marL="723882" indent="-239178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4pPr>
      <a:lvl5pPr marL="990575" indent="-264577" algn="l">
        <a:spcBef>
          <a:spcPts val="0"/>
        </a:spcBef>
        <a:spcAft>
          <a:spcPts val="0"/>
        </a:spcAft>
        <a:buClr>
          <a:schemeClr val="tx1"/>
        </a:buClr>
        <a:buFont typeface="Wingdings"/>
        <a:buChar char="§"/>
        <a:defRPr sz="2150">
          <a:solidFill>
            <a:schemeClr val="tx1"/>
          </a:solidFill>
          <a:latin typeface="+mn-lt"/>
        </a:defRPr>
      </a:lvl5pPr>
      <a:lvl6pPr marL="1600160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6pPr>
      <a:lvl7pPr marL="2209745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7pPr>
      <a:lvl8pPr marL="2819329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8pPr>
      <a:lvl9pPr marL="3428914" indent="-264577" algn="l">
        <a:spcBef>
          <a:spcPts val="0"/>
        </a:spcBef>
        <a:spcAft>
          <a:spcPts val="0"/>
        </a:spcAft>
        <a:buFont typeface="Wingdings"/>
        <a:buChar char="§"/>
        <a:defRPr sz="215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>
        <a:defRPr sz="24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w3schools.com/python/ref_list_append.asp" TargetMode="External"/><Relationship Id="rId4" Type="http://schemas.openxmlformats.org/officeDocument/2006/relationships/image" Target="../media/image1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9906343" name="Rectangle 2"/>
          <p:cNvSpPr>
            <a:spLocks noChangeArrowheads="1" noGrp="1"/>
          </p:cNvSpPr>
          <p:nvPr>
            <p:ph type="ctrTitle" hasCustomPrompt="1"/>
          </p:nvPr>
        </p:nvSpPr>
        <p:spPr bwMode="auto">
          <a:xfrm>
            <a:off x="1109133" y="3717032"/>
            <a:ext cx="10363199" cy="1164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/>
              <a:t>Lösungen 1. Tutorial</a:t>
            </a:r>
            <a:endParaRPr/>
          </a:p>
        </p:txBody>
      </p:sp>
      <p:sp>
        <p:nvSpPr>
          <p:cNvPr id="2127422732" name="Rectangle 3"/>
          <p:cNvSpPr>
            <a:spLocks noChangeArrowheads="1" noGrp="1"/>
          </p:cNvSpPr>
          <p:nvPr>
            <p:ph type="subTitle" idx="1" hasCustomPrompt="1"/>
          </p:nvPr>
        </p:nvSpPr>
        <p:spPr bwMode="auto">
          <a:xfrm>
            <a:off x="1107018" y="5241033"/>
            <a:ext cx="10329332" cy="444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/>
              <a:t>31 mögliche Punkte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154823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</a:t>
            </a:r>
            <a:endParaRPr/>
          </a:p>
        </p:txBody>
      </p:sp>
      <p:sp>
        <p:nvSpPr>
          <p:cNvPr id="42548358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 den Text Hallo Python aus, Nutze dabei die print-funktion. 1 Punkt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15518180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200364" y="2534009"/>
            <a:ext cx="7990840" cy="19379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631392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1-1</a:t>
            </a:r>
            <a:endParaRPr/>
          </a:p>
        </p:txBody>
      </p:sp>
      <p:sp>
        <p:nvSpPr>
          <p:cNvPr id="276347218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 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Definieren Sie zunächst die zwei Variablen a und b und initialisieren diese mit einem Integerwert ungleich 0:</a:t>
            </a:r>
            <a:r>
              <a:rPr/>
              <a:t> 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163085836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712992" y="2922382"/>
            <a:ext cx="2893015" cy="2221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5638061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1-1</a:t>
            </a:r>
            <a:endParaRPr/>
          </a:p>
        </p:txBody>
      </p:sp>
      <p:sp>
        <p:nvSpPr>
          <p:cNvPr id="1480967299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Definieren Sie zwei Variablen s und t und initialisieren diese mit einem Floatwert ungleich 0:</a:t>
            </a:r>
            <a:endParaRPr/>
          </a:p>
        </p:txBody>
      </p:sp>
      <p:pic>
        <p:nvPicPr>
          <p:cNvPr id="151627766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555822" y="2911415"/>
            <a:ext cx="3207354" cy="2586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5412887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1-2</a:t>
            </a:r>
            <a:endParaRPr/>
          </a:p>
        </p:txBody>
      </p:sp>
      <p:sp>
        <p:nvSpPr>
          <p:cNvPr id="197054418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Addieren Sie die Werte der Variablen a und b und speichern Sie das Ergebnis in der Variable c:</a:t>
            </a:r>
            <a:endParaRPr/>
          </a:p>
        </p:txBody>
      </p:sp>
      <p:pic>
        <p:nvPicPr>
          <p:cNvPr id="149914310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111725" y="3109103"/>
            <a:ext cx="4095549" cy="20006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3790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1-2</a:t>
            </a:r>
            <a:endParaRPr/>
          </a:p>
        </p:txBody>
      </p:sp>
      <p:sp>
        <p:nvSpPr>
          <p:cNvPr id="858372591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5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Nutzen Sie die Variablen a &amp; b und Speichern Sie die Ergebnisse für die Multiplikation, Division, Ganzzahldivision, Exponentiation und den Modulo-Operator in den unten angegebenen Variablen: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</p:txBody>
      </p:sp>
      <p:pic>
        <p:nvPicPr>
          <p:cNvPr id="162633733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091616" y="2932995"/>
            <a:ext cx="2504916" cy="2860090"/>
          </a:xfrm>
          <a:prstGeom prst="rect">
            <a:avLst/>
          </a:prstGeom>
        </p:spPr>
      </p:pic>
      <p:pic>
        <p:nvPicPr>
          <p:cNvPr id="138204646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911196" y="2926600"/>
            <a:ext cx="2802786" cy="2866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944643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2-1</a:t>
            </a:r>
            <a:endParaRPr/>
          </a:p>
        </p:txBody>
      </p:sp>
      <p:sp>
        <p:nvSpPr>
          <p:cNvPr id="1259168862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Ein String-Objekt (Text) können sie mit Hilfe von 'Some Text' oder "Some Text2" definieren. Definieren sie die Variable text mit einem beliebigen Text.</a:t>
            </a:r>
            <a:endParaRPr/>
          </a:p>
        </p:txBody>
      </p:sp>
      <p:pic>
        <p:nvPicPr>
          <p:cNvPr id="26976502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771993" y="3585353"/>
            <a:ext cx="6775012" cy="1242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28574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2-1</a:t>
            </a:r>
            <a:endParaRPr/>
          </a:p>
        </p:txBody>
      </p:sp>
      <p:sp>
        <p:nvSpPr>
          <p:cNvPr id="1036481804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Geben Sie die Variablen a &amp; b aus Aufgabe 1 im format "a = 12 und b = 12" (Die Werte sollen dann den Werten aus ihrer Definition entsprechen. 12 ist hier nur ein Beispiel) aus.</a:t>
            </a:r>
            <a:endParaRPr/>
          </a:p>
        </p:txBody>
      </p:sp>
      <p:pic>
        <p:nvPicPr>
          <p:cNvPr id="110608014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910710" y="3702169"/>
            <a:ext cx="8497578" cy="12776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971932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2111671217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 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Definieren Sie die Variable l und weisen Sie dieser Variable eine Liste mit aufsteigenden Integerw</a:t>
            </a: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erten von 0 bis 4 zu.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</p:txBody>
      </p:sp>
      <p:pic>
        <p:nvPicPr>
          <p:cNvPr id="72021478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370947" y="3357113"/>
            <a:ext cx="5577105" cy="2174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24037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27141311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Hängen Sie der Liste l noch den Wert 42 an.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Hinweis: Nutzen Sie dafür die Methode </a:t>
            </a:r>
            <a:r>
              <a:rPr lang="de-DE" sz="2150" b="0" i="0" u="sng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  <a:hlinkClick r:id="rId3" tooltip="https://www.w3schools.com/python/ref_list_append.asp"/>
              </a:rPr>
              <a:t>.append</a:t>
            </a: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29565078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4237596" y="3635577"/>
            <a:ext cx="3843807" cy="1522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725693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1309940738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Geben Sie das dritte Element der Liste `l` aus.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Hinweis: Achten Sie darauf das der erste Index immer `0` ist. </a:t>
            </a:r>
            <a:endParaRPr/>
          </a:p>
        </p:txBody>
      </p:sp>
      <p:pic>
        <p:nvPicPr>
          <p:cNvPr id="204551247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859566" y="3651250"/>
            <a:ext cx="4853814" cy="1926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479136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2-2</a:t>
            </a:r>
            <a:endParaRPr/>
          </a:p>
        </p:txBody>
      </p:sp>
      <p:sp>
        <p:nvSpPr>
          <p:cNvPr id="675767418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Geben Sie das vorletzte Element der Liste ` aus.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Hinweis: Achten Sie darauf das der letzte Index mit -1 ausgegeben wird.</a:t>
            </a:r>
            <a:endParaRPr/>
          </a:p>
        </p:txBody>
      </p:sp>
      <p:pic>
        <p:nvPicPr>
          <p:cNvPr id="198887203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190120" y="3872900"/>
            <a:ext cx="3938759" cy="14720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746508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2-3</a:t>
            </a:r>
            <a:endParaRPr/>
          </a:p>
        </p:txBody>
      </p:sp>
      <p:sp>
        <p:nvSpPr>
          <p:cNvPr id="890732403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Das Dictionary ist ein Datentyp, welcher Schlüssel-Werte-Paare speichert. Dabei wird ein Dictionary mit dict() oder {"Schlüssel1": "Wert1"} initalisiert. Wichtig ist hierbei das ein Dictionary nicht mit {} initialisiert werden kann da dies die Notation für das Set Objekt ist.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Initialisieren Sie die Dictionary Variable `my_dict` mit folgendem Mapping: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graphicFrame>
        <p:nvGraphicFramePr>
          <p:cNvPr id="1907621128" name=""/>
          <p:cNvGraphicFramePr>
            <a:graphicFrameLocks xmlns:a="http://schemas.openxmlformats.org/drawingml/2006/main"/>
          </p:cNvGraphicFramePr>
          <p:nvPr/>
        </p:nvGraphicFramePr>
        <p:xfrm>
          <a:off x="575733" y="4049382"/>
          <a:ext cx="3612033" cy="1841499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1799666"/>
                <a:gridCol w="1799666"/>
              </a:tblGrid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Key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Value</a:t>
                      </a:r>
                      <a:endParaRPr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„apple“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„Apfel“</a:t>
                      </a:r>
                      <a:endParaRPr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„banana“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„Banane“</a:t>
                      </a:r>
                      <a:endParaRPr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„cherry“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/>
                        <a:t>„Kirsche“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2653093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03240" y="4049382"/>
            <a:ext cx="3676649" cy="1924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379544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sz="2950" b="1" i="0" u="none" strike="noStrike" cap="none" spc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Aufgabe 2-3</a:t>
            </a:r>
            <a:endParaRPr/>
          </a:p>
        </p:txBody>
      </p:sp>
      <p:sp>
        <p:nvSpPr>
          <p:cNvPr id="508172171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Fügen Sie nun das Key-Value Paar "pear": "Birne" zu my_dict hinzu.</a:t>
            </a:r>
            <a:endParaRPr/>
          </a:p>
        </p:txBody>
      </p:sp>
      <p:pic>
        <p:nvPicPr>
          <p:cNvPr id="139999331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091456" y="3180990"/>
            <a:ext cx="8241783" cy="19910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147706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2-3</a:t>
            </a:r>
            <a:endParaRPr/>
          </a:p>
        </p:txBody>
      </p:sp>
      <p:sp>
        <p:nvSpPr>
          <p:cNvPr id="2022767570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2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Speichere die Werte des Dictionaries my_dict in der Variablen values.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Speichern Sie die Elemente des Dictionaries my_dict, welche mit der Funktion .items() ausgegeben werden, in der Variablen items.</a:t>
            </a:r>
            <a:endParaRPr/>
          </a:p>
        </p:txBody>
      </p:sp>
      <p:pic>
        <p:nvPicPr>
          <p:cNvPr id="53558339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939001" y="3899858"/>
            <a:ext cx="5205740" cy="1658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9901641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Funktionen</a:t>
            </a:r>
            <a:endParaRPr/>
          </a:p>
        </p:txBody>
      </p:sp>
      <p:sp>
        <p:nvSpPr>
          <p:cNvPr id="1198199241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15407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Punkte*: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successor die auf jede Eingabe +1 rechnet.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add mit den Eingabeparametern a &amp; b, welche die Werte von a &amp; b miteinander addiert.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de-DE"/>
          </a:p>
        </p:txBody>
      </p:sp>
      <p:pic>
        <p:nvPicPr>
          <p:cNvPr id="203377031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271742" y="3110931"/>
            <a:ext cx="3775515" cy="2851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749682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3-1</a:t>
            </a:r>
            <a:endParaRPr/>
          </a:p>
        </p:txBody>
      </p:sp>
      <p:sp>
        <p:nvSpPr>
          <p:cNvPr id="673337925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 1 Punkte: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Schreibe eine Funktion is_odd mit einem Eingabeparameter n die prüft ob die eingegebene Zahl ungerade ist.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Wenn die Zahl gerade ist gebe den Text "Gerade Zahl" und bei ungerade "Ungerade Zahl" zurück.</a:t>
            </a:r>
            <a:endParaRPr/>
          </a:p>
        </p:txBody>
      </p:sp>
      <p:pic>
        <p:nvPicPr>
          <p:cNvPr id="63036238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807448" y="3651602"/>
            <a:ext cx="4858400" cy="22506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665680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3-2</a:t>
            </a:r>
            <a:endParaRPr/>
          </a:p>
        </p:txBody>
      </p:sp>
      <p:sp>
        <p:nvSpPr>
          <p:cNvPr id="1841175756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r>
              <a:rPr/>
              <a:t>7 Punkte.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Aufgabe: Schreibe eine Funktion fubar mit Eingabeparameter n.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de-DE" sz="215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Die Funktion soll wie folgt definiert sein:</a:t>
            </a:r>
            <a:endParaRPr lang="de-DE" sz="215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/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Der Eingabeparameter n ist ein Integer, Floats geben False zurück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Negative zahlen &amp; 0 beenden die Funktion und geben False zurück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Die Funktion zählt bis einschließlich dem Eingabeparameter n = 9 -&gt; 1, 2, 3, ..., 9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Bei jedem Schleifendurchlauf soll die Zahl bei der sich die Schleife gerade befindet mittels print ausgegeben werden werden.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Ist der zurzeitige Schleifendurchlauf durch 3 teilbar, gebe mittels print denn String Foo aus.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Ist der zurzeitige Schleifendurchlauf durch 5 teilbar, gebe mittels print denn String Bar aus.</a:t>
            </a: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–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Ist der zurzeitge Schleifendurrchlauf durch 3 &amp; 5 teilbar, gebe mittels print den String FooBar aus.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112098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/>
              <a:t>Aufgabe 3-2</a:t>
            </a:r>
            <a:endParaRPr/>
          </a:p>
        </p:txBody>
      </p:sp>
      <p:sp>
        <p:nvSpPr>
          <p:cNvPr id="1140036969" name="Rectangle 3"/>
          <p:cNvSpPr>
            <a:spLocks noChangeArrowheads="1" noGrp="1"/>
          </p:cNvSpPr>
          <p:nvPr userDrawn="1">
            <p:ph type="body" idx="1"/>
          </p:nvPr>
        </p:nvSpPr>
        <p:spPr bwMode="gray">
          <a:xfrm>
            <a:off x="575732" y="1339850"/>
            <a:ext cx="11161183" cy="4622799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>
              <a:defRPr/>
            </a:pPr>
            <a:endParaRPr/>
          </a:p>
        </p:txBody>
      </p:sp>
      <p:pic>
        <p:nvPicPr>
          <p:cNvPr id="68547184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916899" y="1216310"/>
            <a:ext cx="4485201" cy="4869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UBraunschweig_PPT2007_Folienpool_16_9">
  <a:themeElements>
    <a:clrScheme name="TU Braunschweig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BE1E3C"/>
      </a:accent1>
      <a:accent2>
        <a:srgbClr val="4DA6CB"/>
      </a:accent2>
      <a:accent3>
        <a:srgbClr val="ADBF4D"/>
      </a:accent3>
      <a:accent4>
        <a:srgbClr val="FA6E00"/>
      </a:accent4>
      <a:accent5>
        <a:srgbClr val="407E97"/>
      </a:accent5>
      <a:accent6>
        <a:srgbClr val="984098"/>
      </a:accent6>
      <a:hlink>
        <a:srgbClr val="BE1E3C"/>
      </a:hlink>
      <a:folHlink>
        <a:srgbClr val="760054"/>
      </a:folHlink>
    </a:clrScheme>
    <a:fontScheme name="Standard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ln w="19050"/>
      </a:spPr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U Braunschweig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BE1E3C"/>
        </a:accent1>
        <a:accent2>
          <a:srgbClr val="4DA6CB"/>
        </a:accent2>
        <a:accent3>
          <a:srgbClr val="ADBF4D"/>
        </a:accent3>
        <a:accent4>
          <a:srgbClr val="FA6E00"/>
        </a:accent4>
        <a:accent5>
          <a:srgbClr val="407E97"/>
        </a:accent5>
        <a:accent6>
          <a:srgbClr val="984098"/>
        </a:accent6>
        <a:hlink>
          <a:srgbClr val="BE1E3C"/>
        </a:hlink>
        <a:folHlink>
          <a:srgbClr val="7600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UBraunschweig_PPT2007_Folienpool_16_9">
  <a:themeElements>
    <a:clrScheme name="TU Braunschweig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BE1E3C"/>
      </a:accent1>
      <a:accent2>
        <a:srgbClr val="4DA6CB"/>
      </a:accent2>
      <a:accent3>
        <a:srgbClr val="ADBF4D"/>
      </a:accent3>
      <a:accent4>
        <a:srgbClr val="FA6E00"/>
      </a:accent4>
      <a:accent5>
        <a:srgbClr val="407E97"/>
      </a:accent5>
      <a:accent6>
        <a:srgbClr val="984098"/>
      </a:accent6>
      <a:hlink>
        <a:srgbClr val="BE1E3C"/>
      </a:hlink>
      <a:folHlink>
        <a:srgbClr val="760054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ln w="19050"/>
      </a:spPr>
      <a:bodyPr/>
      <a:lstStyle/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U Braunschweig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BE1E3C"/>
        </a:accent1>
        <a:accent2>
          <a:srgbClr val="4DA6CB"/>
        </a:accent2>
        <a:accent3>
          <a:srgbClr val="ADBF4D"/>
        </a:accent3>
        <a:accent4>
          <a:srgbClr val="FA6E00"/>
        </a:accent4>
        <a:accent5>
          <a:srgbClr val="407E97"/>
        </a:accent5>
        <a:accent6>
          <a:srgbClr val="984098"/>
        </a:accent6>
        <a:hlink>
          <a:srgbClr val="BE1E3C"/>
        </a:hlink>
        <a:folHlink>
          <a:srgbClr val="7600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ONLYOFFICE/8.2.0.143</Application>
  <PresentationFormat>On-screen Show (4:3)</PresentationFormat>
  <Paragraphs>0</Paragraphs>
  <Slides>20</Slides>
  <Notes>20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Inga Schleicher</dc:creator>
  <cp:lastModifiedBy/>
  <cp:revision>18</cp:revision>
  <dcterms:created xsi:type="dcterms:W3CDTF">2021-05-28T11:59:38Z</dcterms:created>
  <dcterms:modified xsi:type="dcterms:W3CDTF">2025-11-14T11:21:27Z</dcterms:modified>
</cp:coreProperties>
</file>