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29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6.xml" ContentType="application/vnd.openxmlformats-officedocument.presentationml.slide+xml"/>
  <Override PartName="/ppt/notesSlides/notesSlide21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notesSlides/notesSlide30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s/slide3.xml" ContentType="application/vnd.openxmlformats-officedocument.presentationml.slide+xml"/>
  <Override PartName="/ppt/notesSlides/notesSlide22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slides/slide17.xml" ContentType="application/vnd.openxmlformats-officedocument.presentationml.slide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notesSlides/notesSlide31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slides/slide2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s/slide2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7.xml" ContentType="application/vnd.openxmlformats-officedocument.presentationml.slide+xml"/>
  <Override PartName="/ppt/slides/slide18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23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3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12192000" cy="6858000"/>
  <p:notesSz cx="6858000" cy="9144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17" d="100"/>
          <a:sy n="117" d="100"/>
        </p:scale>
        <p:origin x="294" y="108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 /><Relationship Id="rId37" Type="http://schemas.openxmlformats.org/officeDocument/2006/relationships/tableStyles" Target="tableStyles.xml" /><Relationship Id="rId3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6120505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2066048360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891708712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672854050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2083233041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887775391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ftr="0" hdr="0" sldNum="1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726577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9524997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974038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8D79319-DBD6-77B7-530D-2918FE830A6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826160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7455444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883811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443D8D9-99FC-FF0B-DFEC-A5057A83180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855767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9024717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6602818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89C221D-0113-72C0-5599-F66EAC681F9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707954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7996550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8358979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E554FC3-7C46-D22C-9DD4-C78730D0C28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179701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0803052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3268495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D9656B3-6C1A-5FEC-02AC-5228E66CC64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277277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3354113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1940420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C18F58A-EEF5-7666-2E52-39DEE05F2FA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110655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6788948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4654556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5B8C93F-D8A6-DE96-B707-A8C2B010FF2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489881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3185790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6334634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CA1C0FF-4D06-D5C0-0BB0-111E822D347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337714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3285801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6038344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D44E049-E307-2CB6-1EB3-B7AAAC7788F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185066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7874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8343437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92C726B-ABF6-EA0F-FA14-5412D875CEA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26475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1694597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1455266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08F91A-8590-1409-CC7B-31F49BAB685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799644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9974701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613769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2B0364A-D02C-6891-B80D-4AD61D566B7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044441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5668298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8146694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5CF2F5F-F727-61CF-6463-76FB495D3E7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267231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8464508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4758095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254596C-D509-2737-AAC6-86FE766E0C4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723289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9752236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5297461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850F62D-A652-8B7A-F061-D06E20F5B8C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94268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3763470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2545287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43D57D7-8D55-A32A-E168-A608A479C64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71944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3039506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276475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2A8B3B1-DB32-F590-EB22-973F8D2EF02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224569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6850878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5591188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3AE5BC-78CB-C68C-7F78-A4E781CFCC7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210936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2781021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9256342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BC5F5A1-02F0-CF2E-5142-149334A7503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212653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8963084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374589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43010C9-C277-CDD7-37CF-B4FA86C100E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850802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7933626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410782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80152EF-521F-F25F-DA37-452675BEF48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070307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0415524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8114134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6A670DC-5EC7-EEF8-48EB-AA5E371DB70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8C4B0ED-FFC9-9D57-F794-881568FCE34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B1A5BF0-0748-9484-B564-CF211F83E2A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13EC902-79E8-24EB-B23D-1EA9A40E1B5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EA35DFA-24D8-A0DE-E712-73C13DB6B5B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36132AE-AA71-EFBD-84B0-3C8F2542AA8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53345EF-1A39-2910-A573-77A1F267FA3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79036D1-A9F0-04AB-AF9F-47151531AD1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810854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8741702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9502582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0F70F6D-A8B1-35EA-C238-F704813715A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195225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0905694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4232809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8D63535-22A3-6F9A-08B4-75EA580C2D4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1_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7880715" name="Rectangle 18"/>
          <p:cNvSpPr>
            <a:spLocks noChangeArrowheads="1"/>
          </p:cNvSpPr>
          <p:nvPr userDrawn="1"/>
        </p:nvSpPr>
        <p:spPr bwMode="auto">
          <a:xfrm>
            <a:off x="383117" y="6297614"/>
            <a:ext cx="11444816" cy="287337"/>
          </a:xfrm>
          <a:prstGeom prst="rect">
            <a:avLst/>
          </a:prstGeom>
          <a:solidFill>
            <a:srgbClr val="BE1E3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1086112995" name="Rectangle 17"/>
          <p:cNvSpPr>
            <a:spLocks noChangeArrowheads="1"/>
          </p:cNvSpPr>
          <p:nvPr userDrawn="1"/>
        </p:nvSpPr>
        <p:spPr bwMode="auto">
          <a:xfrm>
            <a:off x="383117" y="4103689"/>
            <a:ext cx="11444816" cy="2192337"/>
          </a:xfrm>
          <a:prstGeom prst="rect">
            <a:avLst/>
          </a:prstGeom>
          <a:solidFill>
            <a:srgbClr val="003F5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de-DE">
                <a:latin typeface="+mn-lt"/>
              </a:rPr>
              <a:t>   </a:t>
            </a:r>
            <a:endParaRPr/>
          </a:p>
        </p:txBody>
      </p:sp>
      <p:sp>
        <p:nvSpPr>
          <p:cNvPr id="152537347" name="Textplatzhalter 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235459" y="4779150"/>
            <a:ext cx="10236873" cy="269850"/>
          </a:xfrm>
          <a:prstGeom prst="rect">
            <a:avLst/>
          </a:prstGeom>
          <a:ln>
            <a:solidFill>
              <a:srgbClr val="003F57"/>
            </a:solidFill>
          </a:ln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de-DE"/>
              <a:t>Tutorial</a:t>
            </a:r>
            <a:endParaRPr lang="de-DE"/>
          </a:p>
          <a:p>
            <a:pPr lvl="0">
              <a:defRPr/>
            </a:pPr>
            <a:endParaRPr lang="de-DE"/>
          </a:p>
        </p:txBody>
      </p:sp>
      <p:sp>
        <p:nvSpPr>
          <p:cNvPr id="73180145" name="Textfeld 3"/>
          <p:cNvSpPr txBox="1"/>
          <p:nvPr userDrawn="1"/>
        </p:nvSpPr>
        <p:spPr bwMode="auto">
          <a:xfrm>
            <a:off x="1109133" y="5229199"/>
            <a:ext cx="10374359" cy="853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  <a:defRPr/>
            </a:pPr>
            <a:r>
              <a:rPr lang="de-DE" sz="1500">
                <a:solidFill>
                  <a:schemeClr val="bg1"/>
                </a:solidFill>
                <a:latin typeface="+mn-lt"/>
              </a:rPr>
              <a:t>Phil Keier</a:t>
            </a:r>
            <a:endParaRPr/>
          </a:p>
          <a:p>
            <a:pPr algn="l">
              <a:lnSpc>
                <a:spcPct val="100000"/>
              </a:lnSpc>
              <a:spcAft>
                <a:spcPts val="300"/>
              </a:spcAft>
              <a:defRPr/>
            </a:pPr>
            <a:r>
              <a:rPr lang="de-DE" sz="1500">
                <a:solidFill>
                  <a:schemeClr val="bg1"/>
                </a:solidFill>
                <a:latin typeface="+mn-lt"/>
              </a:rPr>
              <a:t>Institut für Nachrichtentechnik (</a:t>
            </a:r>
            <a:r>
              <a:rPr lang="de-DE" sz="1500">
                <a:solidFill>
                  <a:schemeClr val="bg1"/>
                </a:solidFill>
                <a:latin typeface="+mn-lt"/>
              </a:rPr>
              <a:t>IfN</a:t>
            </a:r>
            <a:r>
              <a:rPr lang="de-DE" sz="1500">
                <a:solidFill>
                  <a:schemeClr val="bg1"/>
                </a:solidFill>
                <a:latin typeface="+mn-lt"/>
              </a:rPr>
              <a:t>)</a:t>
            </a:r>
            <a:endParaRPr/>
          </a:p>
          <a:p>
            <a:pPr algn="l">
              <a:lnSpc>
                <a:spcPct val="100000"/>
              </a:lnSpc>
              <a:spcAft>
                <a:spcPts val="300"/>
              </a:spcAft>
              <a:defRPr/>
            </a:pPr>
            <a:r>
              <a:rPr lang="de-DE" sz="1500">
                <a:solidFill>
                  <a:schemeClr val="bg1"/>
                </a:solidFill>
                <a:latin typeface="+mn-lt"/>
              </a:rPr>
              <a:t>Technische Universität Braunschweig </a:t>
            </a:r>
            <a:endParaRPr lang="de-DE" sz="15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18468903" name="Textfeld 5"/>
          <p:cNvSpPr txBox="1"/>
          <p:nvPr userDrawn="1"/>
        </p:nvSpPr>
        <p:spPr bwMode="auto">
          <a:xfrm>
            <a:off x="1109133" y="4374104"/>
            <a:ext cx="10385159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000" b="1">
                <a:solidFill>
                  <a:schemeClr val="bg1"/>
                </a:solidFill>
                <a:latin typeface="+mn-lt"/>
              </a:rPr>
              <a:t>Einführung in die Programmierung für Nicht Informatiker*innen</a:t>
            </a:r>
            <a:endParaRPr lang="de-DE" sz="2000" b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787966610" name="Grafik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654589" y="812346"/>
            <a:ext cx="2141596" cy="501965"/>
          </a:xfrm>
          <a:prstGeom prst="rect">
            <a:avLst/>
          </a:prstGeom>
        </p:spPr>
      </p:pic>
      <p:pic>
        <p:nvPicPr>
          <p:cNvPr id="594279744" name="Grafik 8"/>
          <p:cNvPicPr>
            <a:picLocks noChangeAspect="1"/>
          </p:cNvPicPr>
          <p:nvPr userDrawn="1"/>
        </p:nvPicPr>
        <p:blipFill>
          <a:blip r:embed="rId3"/>
          <a:srcRect l="170" t="24801" r="153" b="5519"/>
          <a:stretch/>
        </p:blipFill>
        <p:spPr bwMode="auto">
          <a:xfrm>
            <a:off x="383117" y="1449389"/>
            <a:ext cx="11445604" cy="2667072"/>
          </a:xfrm>
          <a:prstGeom prst="rect">
            <a:avLst/>
          </a:prstGeom>
        </p:spPr>
      </p:pic>
      <p:pic>
        <p:nvPicPr>
          <p:cNvPr id="2033680101" name="Picture 13" descr="TUBS_CO_150dpi"/>
          <p:cNvPicPr>
            <a:picLocks noChangeAspect="1" noChangeArrowheads="1"/>
          </p:cNvPicPr>
          <p:nvPr userDrawn="1"/>
        </p:nvPicPr>
        <p:blipFill>
          <a:blip r:embed="rId4"/>
          <a:stretch/>
        </p:blipFill>
        <p:spPr bwMode="auto">
          <a:xfrm>
            <a:off x="2" y="648000"/>
            <a:ext cx="2832001" cy="105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1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637262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1939957365" name="Inhaltsplatzhalter 2"/>
          <p:cNvSpPr>
            <a:spLocks noGrp="1"/>
          </p:cNvSpPr>
          <p:nvPr>
            <p:ph idx="1"/>
          </p:nvPr>
        </p:nvSpPr>
        <p:spPr bwMode="auto">
          <a:xfrm>
            <a:off x="575734" y="1200000"/>
            <a:ext cx="11167533" cy="4608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pic>
        <p:nvPicPr>
          <p:cNvPr id="1198785793" name="Grafik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2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9738860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1750094512" name="Inhaltsplatzhalter 2"/>
          <p:cNvSpPr>
            <a:spLocks noGrp="1"/>
          </p:cNvSpPr>
          <p:nvPr>
            <p:ph idx="1"/>
          </p:nvPr>
        </p:nvSpPr>
        <p:spPr bwMode="auto">
          <a:xfrm>
            <a:off x="57573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sp>
        <p:nvSpPr>
          <p:cNvPr id="2014351976" name="Inhaltsplatzhalter 2"/>
          <p:cNvSpPr>
            <a:spLocks noGrp="1"/>
          </p:cNvSpPr>
          <p:nvPr>
            <p:ph idx="10"/>
          </p:nvPr>
        </p:nvSpPr>
        <p:spPr bwMode="auto">
          <a:xfrm>
            <a:off x="648004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pic>
        <p:nvPicPr>
          <p:cNvPr id="332864444" name="Grafik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1907095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pic>
        <p:nvPicPr>
          <p:cNvPr id="1101718577" name="Grafik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chart" userDrawn="1">
  <p:cSld name="Titel und Diagram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0129878" name="Titel 1"/>
          <p:cNvSpPr>
            <a:spLocks noGrp="1"/>
          </p:cNvSpPr>
          <p:nvPr>
            <p:ph type="title"/>
          </p:nvPr>
        </p:nvSpPr>
        <p:spPr bwMode="auto">
          <a:xfrm>
            <a:off x="575734" y="111126"/>
            <a:ext cx="11167533" cy="7080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1012805233" name="Diagrammplatzhalter 2"/>
          <p:cNvSpPr>
            <a:spLocks noGrp="1"/>
          </p:cNvSpPr>
          <p:nvPr>
            <p:ph type="chart" idx="1"/>
          </p:nvPr>
        </p:nvSpPr>
        <p:spPr bwMode="auto">
          <a:xfrm>
            <a:off x="575734" y="1200000"/>
            <a:ext cx="11167533" cy="4608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Diagramm durch Klicken auf Symbol hinzufügen</a:t>
            </a:r>
            <a:endParaRPr lang="de-DE"/>
          </a:p>
        </p:txBody>
      </p:sp>
      <p:pic>
        <p:nvPicPr>
          <p:cNvPr id="274708860" name="Grafik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3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3202878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599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1800105297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1586078166" name="Inhaltsplatzhalter 2"/>
          <p:cNvSpPr>
            <a:spLocks noGrp="1"/>
          </p:cNvSpPr>
          <p:nvPr>
            <p:ph idx="1"/>
          </p:nvPr>
        </p:nvSpPr>
        <p:spPr bwMode="auto">
          <a:xfrm>
            <a:off x="575734" y="1200000"/>
            <a:ext cx="11167533" cy="4608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pic>
        <p:nvPicPr>
          <p:cNvPr id="1391462411" name="Grafik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4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5181597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599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151409334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807547859" name="Inhaltsplatzhalter 2"/>
          <p:cNvSpPr>
            <a:spLocks noGrp="1"/>
          </p:cNvSpPr>
          <p:nvPr>
            <p:ph idx="1"/>
          </p:nvPr>
        </p:nvSpPr>
        <p:spPr bwMode="auto">
          <a:xfrm>
            <a:off x="57573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sp>
        <p:nvSpPr>
          <p:cNvPr id="945025520" name="Inhaltsplatzhalter 2"/>
          <p:cNvSpPr>
            <a:spLocks noGrp="1"/>
          </p:cNvSpPr>
          <p:nvPr>
            <p:ph idx="10"/>
          </p:nvPr>
        </p:nvSpPr>
        <p:spPr bwMode="auto">
          <a:xfrm>
            <a:off x="648004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pic>
        <p:nvPicPr>
          <p:cNvPr id="1431694552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1_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4372120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599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2109690777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pic>
        <p:nvPicPr>
          <p:cNvPr id="1798760764" name="Grafik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chart" userDrawn="1">
  <p:cSld name="1_Titel und Diagram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7063551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599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1709039876" name="Titel 1"/>
          <p:cNvSpPr>
            <a:spLocks noGrp="1"/>
          </p:cNvSpPr>
          <p:nvPr>
            <p:ph type="title"/>
          </p:nvPr>
        </p:nvSpPr>
        <p:spPr bwMode="auto">
          <a:xfrm>
            <a:off x="575734" y="111126"/>
            <a:ext cx="11167533" cy="7080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671722393" name="Diagrammplatzhalter 2"/>
          <p:cNvSpPr>
            <a:spLocks noGrp="1"/>
          </p:cNvSpPr>
          <p:nvPr>
            <p:ph type="chart" idx="1"/>
          </p:nvPr>
        </p:nvSpPr>
        <p:spPr bwMode="auto">
          <a:xfrm>
            <a:off x="575734" y="1200000"/>
            <a:ext cx="11167533" cy="4608000"/>
          </a:xfrm>
        </p:spPr>
        <p:txBody>
          <a:bodyPr/>
          <a:lstStyle/>
          <a:p>
            <a:pPr>
              <a:defRPr/>
            </a:pPr>
            <a:r>
              <a:rPr lang="de-DE"/>
              <a:t>Diagramm durch Klicken auf Symbol hinzufügen</a:t>
            </a:r>
            <a:endParaRPr lang="de-DE"/>
          </a:p>
        </p:txBody>
      </p:sp>
      <p:pic>
        <p:nvPicPr>
          <p:cNvPr id="767274819" name="Grafik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Gliederun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5970981" name="Rectangle 6"/>
          <p:cNvSpPr>
            <a:spLocks noChangeArrowheads="1"/>
          </p:cNvSpPr>
          <p:nvPr userDrawn="1"/>
        </p:nvSpPr>
        <p:spPr bwMode="auto">
          <a:xfrm>
            <a:off x="0" y="1"/>
            <a:ext cx="12192000" cy="1133475"/>
          </a:xfrm>
          <a:prstGeom prst="rect">
            <a:avLst/>
          </a:prstGeom>
          <a:solidFill>
            <a:schemeClr val="hlink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190953391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1027241194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3" y="1339851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buClr>
                <a:srgbClr val="C0C0C0"/>
              </a:buClr>
              <a:defRPr/>
            </a:pPr>
            <a:r>
              <a:rPr lang="de-DE" sz="2650">
                <a:solidFill>
                  <a:srgbClr val="C0C0C0"/>
                </a:solidFill>
              </a:rPr>
              <a:t>Textmasterformat bearbeiten</a:t>
            </a:r>
            <a:endParaRPr/>
          </a:p>
          <a:p>
            <a:pPr lvl="1">
              <a:buClr>
                <a:srgbClr val="C0C0C0"/>
              </a:buClr>
              <a:defRPr/>
            </a:pPr>
            <a:r>
              <a:rPr lang="de-DE" sz="2650">
                <a:solidFill>
                  <a:srgbClr val="C0C0C0"/>
                </a:solidFill>
              </a:rPr>
              <a:t>Zweite Ebene</a:t>
            </a:r>
            <a:endParaRPr/>
          </a:p>
          <a:p>
            <a:pPr lvl="2">
              <a:buClr>
                <a:srgbClr val="C0C0C0"/>
              </a:buClr>
              <a:defRPr/>
            </a:pPr>
            <a:r>
              <a:rPr lang="de-DE" sz="2650">
                <a:solidFill>
                  <a:srgbClr val="C0C0C0"/>
                </a:solidFill>
              </a:rPr>
              <a:t>Dritte Ebene</a:t>
            </a:r>
            <a:endParaRPr/>
          </a:p>
          <a:p>
            <a:pPr lvl="3">
              <a:buClr>
                <a:srgbClr val="C0C0C0"/>
              </a:buClr>
              <a:defRPr/>
            </a:pPr>
            <a:r>
              <a:rPr lang="de-DE" sz="2650">
                <a:solidFill>
                  <a:srgbClr val="C0C0C0"/>
                </a:solidFill>
              </a:rPr>
              <a:t>Vierte Ebene</a:t>
            </a:r>
            <a:endParaRPr/>
          </a:p>
          <a:p>
            <a:pPr lvl="4">
              <a:buClr>
                <a:srgbClr val="C0C0C0"/>
              </a:buClr>
              <a:defRPr/>
            </a:pPr>
            <a:r>
              <a:rPr lang="de-DE" sz="2650">
                <a:solidFill>
                  <a:srgbClr val="C0C0C0"/>
                </a:solidFill>
              </a:rPr>
              <a:t>Fünfte Ebene</a:t>
            </a:r>
            <a:endParaRPr lang="de-DE" sz="2650">
              <a:solidFill>
                <a:srgbClr val="C0C0C0"/>
              </a:solidFill>
            </a:endParaRPr>
          </a:p>
        </p:txBody>
      </p:sp>
      <p:pic>
        <p:nvPicPr>
          <p:cNvPr id="428202065" name="Grafik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Inhalt_Overlap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041781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sp>
        <p:nvSpPr>
          <p:cNvPr id="1462594694" name="Titel 3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latin typeface="+mj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1827779665" name="Rechteck 4"/>
          <p:cNvSpPr/>
          <p:nvPr userDrawn="1"/>
        </p:nvSpPr>
        <p:spPr bwMode="auto">
          <a:xfrm>
            <a:off x="0" y="5904276"/>
            <a:ext cx="12192000" cy="9537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807941895" name="Grafik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IfN-Danksagungs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5579543" name="Picture 2" descr="C:\Dokumente und Einstellungen\Spika\Desktop\Design\image6.jpg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615837" y="864000"/>
            <a:ext cx="8576163" cy="5227238"/>
          </a:xfrm>
          <a:prstGeom prst="rect">
            <a:avLst/>
          </a:prstGeom>
          <a:noFill/>
        </p:spPr>
      </p:pic>
      <p:sp>
        <p:nvSpPr>
          <p:cNvPr id="19549173" name="Textfeld 4"/>
          <p:cNvSpPr txBox="1"/>
          <p:nvPr userDrawn="1"/>
        </p:nvSpPr>
        <p:spPr bwMode="auto">
          <a:xfrm>
            <a:off x="719667" y="1600201"/>
            <a:ext cx="926253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3600" b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Vielen Dank für</a:t>
            </a:r>
            <a:br>
              <a:rPr lang="de-DE" sz="3600" b="1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de-DE" sz="3600" b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Ihre Aufmerksamkeit.</a:t>
            </a:r>
            <a:endParaRPr lang="de-DE" sz="3600" b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45288313" name="Textfeld 5"/>
          <p:cNvSpPr txBox="1"/>
          <p:nvPr userDrawn="1"/>
        </p:nvSpPr>
        <p:spPr bwMode="auto">
          <a:xfrm>
            <a:off x="719668" y="4695825"/>
            <a:ext cx="10570632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/>
          </a:bodyPr>
          <a:lstStyle/>
          <a:p>
            <a:pPr marL="0" marR="0" lvl="0" indent="0" algn="l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rPr>
              <a:t>Dipl.-Ing. Vorname Nachname, </a:t>
            </a:r>
            <a:r>
              <a:rPr lang="de-DE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rPr>
              <a:t>M.Sc</a:t>
            </a:r>
            <a:r>
              <a:rPr lang="de-DE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rPr>
              <a:t>. (im Master ändern)</a:t>
            </a:r>
            <a:endParaRPr/>
          </a:p>
          <a:p>
            <a:pPr marL="0" marR="0" lvl="0" indent="0" algn="l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rPr>
              <a:t>name@ifn.ing.tu-bs.de</a:t>
            </a:r>
            <a:endParaRPr lang="de-DE" sz="1000" b="0" i="0" u="none" strike="noStrike" cap="none" spc="0">
              <a:ln>
                <a:noFill/>
              </a:ln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9122259" name="Grafik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Zwischentitel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03848367" name="Grafik 1"/>
          <p:cNvPicPr>
            <a:picLocks noChangeAspect="1"/>
          </p:cNvPicPr>
          <p:nvPr userDrawn="1"/>
        </p:nvPicPr>
        <p:blipFill>
          <a:blip r:embed="rId2"/>
          <a:srcRect l="0" t="5880" r="0" b="46427"/>
          <a:stretch/>
        </p:blipFill>
        <p:spPr bwMode="auto">
          <a:xfrm>
            <a:off x="288000" y="563335"/>
            <a:ext cx="11630375" cy="3697845"/>
          </a:xfrm>
          <a:prstGeom prst="rect">
            <a:avLst/>
          </a:prstGeom>
        </p:spPr>
      </p:pic>
      <p:sp>
        <p:nvSpPr>
          <p:cNvPr id="681121120" name="Rechteck 9"/>
          <p:cNvSpPr/>
          <p:nvPr userDrawn="1"/>
        </p:nvSpPr>
        <p:spPr bwMode="auto">
          <a:xfrm>
            <a:off x="11918374" y="0"/>
            <a:ext cx="273626" cy="6864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01780235" name="Rectangle 17"/>
          <p:cNvSpPr>
            <a:spLocks noChangeArrowheads="1"/>
          </p:cNvSpPr>
          <p:nvPr userDrawn="1"/>
        </p:nvSpPr>
        <p:spPr bwMode="auto">
          <a:xfrm>
            <a:off x="288000" y="3717032"/>
            <a:ext cx="11630374" cy="2374167"/>
          </a:xfrm>
          <a:prstGeom prst="rect">
            <a:avLst/>
          </a:prstGeom>
          <a:solidFill>
            <a:srgbClr val="003F5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de-DE">
                <a:solidFill>
                  <a:schemeClr val="bg1"/>
                </a:solidFill>
                <a:latin typeface="+mn-lt"/>
              </a:rPr>
              <a:t>   </a:t>
            </a:r>
            <a:endParaRPr/>
          </a:p>
        </p:txBody>
      </p:sp>
      <p:sp>
        <p:nvSpPr>
          <p:cNvPr id="1445507392" name="Rectangle 2"/>
          <p:cNvSpPr>
            <a:spLocks noChangeArrowheads="1" noGrp="1"/>
          </p:cNvSpPr>
          <p:nvPr>
            <p:ph type="ctrTitle" hasCustomPrompt="1"/>
          </p:nvPr>
        </p:nvSpPr>
        <p:spPr bwMode="auto">
          <a:xfrm>
            <a:off x="1109133" y="3717033"/>
            <a:ext cx="10363200" cy="11641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Zwischentitel</a:t>
            </a:r>
            <a:endParaRPr lang="de-DE"/>
          </a:p>
        </p:txBody>
      </p:sp>
      <p:sp>
        <p:nvSpPr>
          <p:cNvPr id="1086681550" name="Rectangle 3"/>
          <p:cNvSpPr>
            <a:spLocks noChangeArrowheads="1" noGrp="1"/>
          </p:cNvSpPr>
          <p:nvPr>
            <p:ph type="subTitle" idx="1" hasCustomPrompt="1"/>
          </p:nvPr>
        </p:nvSpPr>
        <p:spPr bwMode="auto">
          <a:xfrm>
            <a:off x="1107018" y="5241033"/>
            <a:ext cx="10329333" cy="444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Untertitel</a:t>
            </a:r>
            <a:endParaRPr lang="de-DE"/>
          </a:p>
        </p:txBody>
      </p:sp>
      <p:pic>
        <p:nvPicPr>
          <p:cNvPr id="650739285" name="Picture 20" descr="TUBS_CO_70vH_150dpi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1" y="5915031"/>
            <a:ext cx="1809187" cy="66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209028" name="Grafik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3348016" name="Line 14"/>
          <p:cNvSpPr>
            <a:spLocks noChangeShapeType="1"/>
          </p:cNvSpPr>
          <p:nvPr/>
        </p:nvSpPr>
        <p:spPr bwMode="auto">
          <a:xfrm>
            <a:off x="0" y="6081600"/>
            <a:ext cx="12192000" cy="0"/>
          </a:xfrm>
          <a:prstGeom prst="line">
            <a:avLst/>
          </a:prstGeom>
          <a:noFill/>
          <a:ln w="9525">
            <a:solidFill>
              <a:srgbClr val="BE1E3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282570346" name="Rectangle 2"/>
          <p:cNvSpPr>
            <a:spLocks noChangeArrowheads="1" noGrp="1"/>
          </p:cNvSpPr>
          <p:nvPr>
            <p:ph type="title"/>
          </p:nvPr>
        </p:nvSpPr>
        <p:spPr bwMode="auto">
          <a:xfrm>
            <a:off x="575734" y="111126"/>
            <a:ext cx="1116753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/>
          </a:bodyPr>
          <a:lstStyle/>
          <a:p>
            <a:pPr lvl="0"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413440212" name="Rectangle 3"/>
          <p:cNvSpPr>
            <a:spLocks noChangeArrowheads="1" noGrp="1"/>
          </p:cNvSpPr>
          <p:nvPr>
            <p:ph type="body" idx="1"/>
          </p:nvPr>
        </p:nvSpPr>
        <p:spPr bwMode="auto">
          <a:xfrm>
            <a:off x="575734" y="1200000"/>
            <a:ext cx="11167533" cy="46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pic>
        <p:nvPicPr>
          <p:cNvPr id="990345307" name="Picture 20" descr="TUBS_CO_70vH_150dpi"/>
          <p:cNvPicPr>
            <a:picLocks noChangeAspect="1" noChangeArrowheads="1"/>
          </p:cNvPicPr>
          <p:nvPr/>
        </p:nvPicPr>
        <p:blipFill>
          <a:blip r:embed="rId15"/>
          <a:stretch/>
        </p:blipFill>
        <p:spPr bwMode="auto">
          <a:xfrm>
            <a:off x="1" y="5915031"/>
            <a:ext cx="1809187" cy="66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52369" name="Textfeld 7"/>
          <p:cNvSpPr txBox="1"/>
          <p:nvPr/>
        </p:nvSpPr>
        <p:spPr bwMode="auto">
          <a:xfrm>
            <a:off x="1895532" y="6140450"/>
            <a:ext cx="5984650" cy="480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050">
                <a:latin typeface="+mn-lt"/>
              </a:rPr>
              <a:t>14.11.2025 | Phil Keier | Einführung in die Programmierung für Nicht Informatiker*innen </a:t>
            </a:r>
            <a:r>
              <a:rPr lang="de-DE" sz="1050">
                <a:latin typeface="+mn-lt"/>
              </a:rPr>
              <a:t>IfN</a:t>
            </a:r>
            <a:r>
              <a:rPr lang="de-DE" sz="1050">
                <a:latin typeface="+mn-lt"/>
              </a:rPr>
              <a:t> | </a:t>
            </a:r>
            <a:fld id="{8476C832-1419-74A6-8038-6801AFFB2D2F}" type="slidenum">
              <a:rPr sz="1050"/>
              <a:t/>
            </a:fld>
            <a:endParaRPr lang="de-DE" sz="1050">
              <a:latin typeface="+mn-lt"/>
            </a:endParaRPr>
          </a:p>
          <a:p>
            <a:pPr>
              <a:defRPr/>
            </a:pPr>
            <a:endParaRPr lang="de-DE" sz="105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lvl1pPr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2pPr>
      <a:lvl3pPr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3pPr>
      <a:lvl4pPr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4pPr>
      <a:lvl5pPr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5pPr>
      <a:lvl6pPr marL="609585"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6pPr>
      <a:lvl7pPr marL="1219170"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7pPr>
      <a:lvl8pPr marL="1828754"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8pPr>
      <a:lvl9pPr marL="2438339"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9pPr>
    </p:titleStyle>
    <p:bodyStyle>
      <a:lvl1pPr algn="l">
        <a:spcBef>
          <a:spcPts val="0"/>
        </a:spcBef>
        <a:spcAft>
          <a:spcPts val="0"/>
        </a:spcAft>
        <a:defRPr sz="2150">
          <a:solidFill>
            <a:schemeClr val="tx1"/>
          </a:solidFill>
          <a:latin typeface="+mn-lt"/>
          <a:ea typeface="+mn-ea"/>
          <a:cs typeface="+mn-cs"/>
        </a:defRPr>
      </a:lvl1pPr>
      <a:lvl2pPr marL="253994" indent="-251878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2150">
          <a:solidFill>
            <a:schemeClr val="tx1"/>
          </a:solidFill>
          <a:latin typeface="+mn-lt"/>
        </a:defRPr>
      </a:lvl2pPr>
      <a:lvl3pPr marL="482588" indent="-226478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2150">
          <a:solidFill>
            <a:schemeClr val="tx1"/>
          </a:solidFill>
          <a:latin typeface="+mn-lt"/>
        </a:defRPr>
      </a:lvl3pPr>
      <a:lvl4pPr marL="723882" indent="-239178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2150">
          <a:solidFill>
            <a:schemeClr val="tx1"/>
          </a:solidFill>
          <a:latin typeface="+mn-lt"/>
        </a:defRPr>
      </a:lvl4pPr>
      <a:lvl5pPr marL="990575" indent="-264577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2150">
          <a:solidFill>
            <a:schemeClr val="tx1"/>
          </a:solidFill>
          <a:latin typeface="+mn-lt"/>
        </a:defRPr>
      </a:lvl5pPr>
      <a:lvl6pPr marL="1600160" indent="-264577" algn="l">
        <a:spcBef>
          <a:spcPts val="0"/>
        </a:spcBef>
        <a:spcAft>
          <a:spcPts val="0"/>
        </a:spcAft>
        <a:buFont typeface="Wingdings"/>
        <a:buChar char="§"/>
        <a:defRPr sz="2150">
          <a:solidFill>
            <a:schemeClr val="tx1"/>
          </a:solidFill>
          <a:latin typeface="+mn-lt"/>
        </a:defRPr>
      </a:lvl6pPr>
      <a:lvl7pPr marL="2209745" indent="-264577" algn="l">
        <a:spcBef>
          <a:spcPts val="0"/>
        </a:spcBef>
        <a:spcAft>
          <a:spcPts val="0"/>
        </a:spcAft>
        <a:buFont typeface="Wingdings"/>
        <a:buChar char="§"/>
        <a:defRPr sz="2150">
          <a:solidFill>
            <a:schemeClr val="tx1"/>
          </a:solidFill>
          <a:latin typeface="+mn-lt"/>
        </a:defRPr>
      </a:lvl7pPr>
      <a:lvl8pPr marL="2819329" indent="-264577" algn="l">
        <a:spcBef>
          <a:spcPts val="0"/>
        </a:spcBef>
        <a:spcAft>
          <a:spcPts val="0"/>
        </a:spcAft>
        <a:buFont typeface="Wingdings"/>
        <a:buChar char="§"/>
        <a:defRPr sz="2150">
          <a:solidFill>
            <a:schemeClr val="tx1"/>
          </a:solidFill>
          <a:latin typeface="+mn-lt"/>
        </a:defRPr>
      </a:lvl8pPr>
      <a:lvl9pPr marL="3428914" indent="-264577" algn="l">
        <a:spcBef>
          <a:spcPts val="0"/>
        </a:spcBef>
        <a:spcAft>
          <a:spcPts val="0"/>
        </a:spcAft>
        <a:buFont typeface="Wingdings"/>
        <a:buChar char="§"/>
        <a:defRPr sz="215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w3schools.com/python/ref_list_append.asp" TargetMode="External"/><Relationship Id="rId4" Type="http://schemas.openxmlformats.org/officeDocument/2006/relationships/image" Target="../media/image29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6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7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8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3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4.jp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5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6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7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6614608" name="Textplatzhalter 1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7411839" name="Rectangle 2"/>
          <p:cNvSpPr>
            <a:spLocks noChangeArrowheads="1" noGrp="1"/>
          </p:cNvSpPr>
          <p:nvPr>
            <p:ph type="ctrTitle" hasCustomPrompt="1"/>
          </p:nvPr>
        </p:nvSpPr>
        <p:spPr bwMode="auto">
          <a:xfrm>
            <a:off x="1109133" y="3717032"/>
            <a:ext cx="10363199" cy="11641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/>
              <a:t>Lösungen 1. Tutorial</a:t>
            </a:r>
            <a:endParaRPr/>
          </a:p>
        </p:txBody>
      </p:sp>
      <p:sp>
        <p:nvSpPr>
          <p:cNvPr id="1545212784" name="Rectangle 3"/>
          <p:cNvSpPr>
            <a:spLocks noChangeArrowheads="1" noGrp="1"/>
          </p:cNvSpPr>
          <p:nvPr>
            <p:ph type="subTitle" idx="1" hasCustomPrompt="1"/>
          </p:nvPr>
        </p:nvSpPr>
        <p:spPr bwMode="auto">
          <a:xfrm>
            <a:off x="1107018" y="5241033"/>
            <a:ext cx="10329332" cy="444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/>
              <a:t>31 mögliche Punkte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1388505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1</a:t>
            </a:r>
            <a:endParaRPr/>
          </a:p>
        </p:txBody>
      </p:sp>
      <p:sp>
        <p:nvSpPr>
          <p:cNvPr id="85913796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Gebe den Text Hallo Python aus, Nutze dabei die print-funktion. 1 Punkt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</p:txBody>
      </p:sp>
      <p:pic>
        <p:nvPicPr>
          <p:cNvPr id="169692568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200364" y="2534009"/>
            <a:ext cx="7990840" cy="19379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3943573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1-1</a:t>
            </a:r>
            <a:endParaRPr/>
          </a:p>
        </p:txBody>
      </p:sp>
      <p:sp>
        <p:nvSpPr>
          <p:cNvPr id="633092067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2 Punkte: 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Definieren Sie zunächst die zwei Variablen a und b und initialisieren diese mit einem Integerwert ungleich 0:</a:t>
            </a:r>
            <a:r>
              <a:rPr/>
              <a:t> 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</p:txBody>
      </p:sp>
      <p:pic>
        <p:nvPicPr>
          <p:cNvPr id="186112675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712992" y="2922382"/>
            <a:ext cx="2893015" cy="2221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161654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sz="2950" b="1" i="0" u="none" strike="noStrike" cap="none" spc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Aufgabe 1-1</a:t>
            </a:r>
            <a:endParaRPr/>
          </a:p>
        </p:txBody>
      </p:sp>
      <p:sp>
        <p:nvSpPr>
          <p:cNvPr id="1333041701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2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Definieren Sie zwei Variablen s und t und initialisieren diese mit einem Floatwert ungleich 0:</a:t>
            </a:r>
            <a:endParaRPr/>
          </a:p>
        </p:txBody>
      </p:sp>
      <p:pic>
        <p:nvPicPr>
          <p:cNvPr id="21904402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555822" y="2911415"/>
            <a:ext cx="3207354" cy="2586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3659461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1-2</a:t>
            </a:r>
            <a:endParaRPr/>
          </a:p>
        </p:txBody>
      </p:sp>
      <p:sp>
        <p:nvSpPr>
          <p:cNvPr id="1054333057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2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Addieren Sie die Werte der Variablen a und b und speichern Sie das Ergebnis in der Variable c:</a:t>
            </a:r>
            <a:endParaRPr/>
          </a:p>
        </p:txBody>
      </p:sp>
      <p:pic>
        <p:nvPicPr>
          <p:cNvPr id="72637226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111725" y="3109103"/>
            <a:ext cx="4095549" cy="20006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230077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1-2</a:t>
            </a:r>
            <a:endParaRPr/>
          </a:p>
        </p:txBody>
      </p:sp>
      <p:sp>
        <p:nvSpPr>
          <p:cNvPr id="1658716300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5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Nutzen Sie die Variablen a &amp; b und Speichern Sie die Ergebnisse für die Multiplikation, Division, Ganzzahldivision, Exponentiation und den Modulo-Operator in den unten angegebenen Variablen: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</p:txBody>
      </p:sp>
      <p:pic>
        <p:nvPicPr>
          <p:cNvPr id="128685383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091616" y="2932995"/>
            <a:ext cx="2504916" cy="2860090"/>
          </a:xfrm>
          <a:prstGeom prst="rect">
            <a:avLst/>
          </a:prstGeom>
        </p:spPr>
      </p:pic>
      <p:pic>
        <p:nvPicPr>
          <p:cNvPr id="2042870121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911196" y="2926600"/>
            <a:ext cx="2802786" cy="28664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791057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2-1</a:t>
            </a:r>
            <a:endParaRPr/>
          </a:p>
        </p:txBody>
      </p:sp>
      <p:sp>
        <p:nvSpPr>
          <p:cNvPr id="1390636746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2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Ein String-Objekt (Text) können sie mit Hilfe von 'Some Text' oder "Some Text2" definieren. Definieren sie die Variable text mit einem beliebigen Text.</a:t>
            </a:r>
            <a:endParaRPr/>
          </a:p>
        </p:txBody>
      </p:sp>
      <p:pic>
        <p:nvPicPr>
          <p:cNvPr id="188458559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771993" y="3585353"/>
            <a:ext cx="6775012" cy="12426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8504727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2-1</a:t>
            </a:r>
            <a:endParaRPr/>
          </a:p>
        </p:txBody>
      </p:sp>
      <p:sp>
        <p:nvSpPr>
          <p:cNvPr id="2080767713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Geben Sie die Variablen a &amp; b aus Aufgabe 1 im format "a = 12 und b = 12" (Die Werte sollen dann den Werten aus ihrer Definition entsprechen. 12 ist hier nur ein Beispiel) aus.</a:t>
            </a:r>
            <a:endParaRPr/>
          </a:p>
        </p:txBody>
      </p:sp>
      <p:pic>
        <p:nvPicPr>
          <p:cNvPr id="198059256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910710" y="3702169"/>
            <a:ext cx="8497578" cy="12776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019293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2-2</a:t>
            </a:r>
            <a:endParaRPr/>
          </a:p>
        </p:txBody>
      </p:sp>
      <p:sp>
        <p:nvSpPr>
          <p:cNvPr id="50233162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 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Definieren Sie die Variable l und weisen Sie dieser Variable eine Liste mit aufsteigenden Integerw</a:t>
            </a: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erten von 0 bis 4 zu.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</p:txBody>
      </p:sp>
      <p:pic>
        <p:nvPicPr>
          <p:cNvPr id="118083141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370947" y="3357113"/>
            <a:ext cx="5577105" cy="21741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987271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2-2</a:t>
            </a:r>
            <a:endParaRPr/>
          </a:p>
        </p:txBody>
      </p:sp>
      <p:sp>
        <p:nvSpPr>
          <p:cNvPr id="2129156165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Hängen Sie der Liste l noch den Wert 42 an.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Hinweis: Nutzen Sie dafür die Methode </a:t>
            </a:r>
            <a:r>
              <a:rPr lang="de-DE" sz="2150" b="0" i="0" u="sng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  <a:hlinkClick r:id="rId3" tooltip="https://www.w3schools.com/python/ref_list_append.asp"/>
              </a:rPr>
              <a:t>.append</a:t>
            </a: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</p:txBody>
      </p:sp>
      <p:pic>
        <p:nvPicPr>
          <p:cNvPr id="559140324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4237596" y="3635577"/>
            <a:ext cx="3843807" cy="15222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6424690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2-2</a:t>
            </a:r>
            <a:endParaRPr/>
          </a:p>
        </p:txBody>
      </p:sp>
      <p:sp>
        <p:nvSpPr>
          <p:cNvPr id="1433573033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Geben Sie das dritte Element der Liste `l` aus.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Hinweis: Achten Sie darauf das der erste Index immer `0` ist. </a:t>
            </a:r>
            <a:endParaRPr/>
          </a:p>
        </p:txBody>
      </p:sp>
      <p:pic>
        <p:nvPicPr>
          <p:cNvPr id="194864449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859566" y="3651250"/>
            <a:ext cx="4853814" cy="1926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834232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2-2</a:t>
            </a:r>
            <a:endParaRPr/>
          </a:p>
        </p:txBody>
      </p:sp>
      <p:sp>
        <p:nvSpPr>
          <p:cNvPr id="66478053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Geben Sie das vorletzte Element der Liste ` aus.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Hinweis: Achten Sie darauf das der letzte Index mit -1 ausgegeben wird.</a:t>
            </a:r>
            <a:endParaRPr/>
          </a:p>
        </p:txBody>
      </p:sp>
      <p:pic>
        <p:nvPicPr>
          <p:cNvPr id="208177795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190120" y="3872899"/>
            <a:ext cx="3938759" cy="14720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115581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2-3</a:t>
            </a:r>
            <a:endParaRPr/>
          </a:p>
        </p:txBody>
      </p:sp>
      <p:sp>
        <p:nvSpPr>
          <p:cNvPr id="1980006557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Das Dictionary ist ein Datentyp, welcher Schlüssel-Werte-Paare speichert. Dabei wird ein Dictionary mit dict() oder {"Schlüssel1": "Wert1"} initalisiert. Wichtig ist hierbei das ein Dictionary nicht mit {} initialisiert werden kann da dies die Notation für das Set Objekt ist.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Initialisieren Sie die Dictionary Variable `my_dict` mit folgendem Mapping: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</p:txBody>
      </p:sp>
      <p:graphicFrame>
        <p:nvGraphicFramePr>
          <p:cNvPr id="294134548" name=""/>
          <p:cNvGraphicFramePr>
            <a:graphicFrameLocks xmlns:a="http://schemas.openxmlformats.org/drawingml/2006/main"/>
          </p:cNvGraphicFramePr>
          <p:nvPr/>
        </p:nvGraphicFramePr>
        <p:xfrm>
          <a:off x="575733" y="4049382"/>
          <a:ext cx="3612033" cy="1841499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1799666"/>
                <a:gridCol w="1799666"/>
              </a:tblGrid>
              <a:tr h="457200"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Key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Value</a:t>
                      </a:r>
                      <a:endParaRPr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„apple“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„Apfel“</a:t>
                      </a:r>
                      <a:endParaRPr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„banana“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„Banane“</a:t>
                      </a:r>
                      <a:endParaRPr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„cherry“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„Kirsche“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5851553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03240" y="4049382"/>
            <a:ext cx="3676649" cy="19240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3530105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sz="2950" b="1" i="0" u="none" strike="noStrike" cap="none" spc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Aufgabe 2-3</a:t>
            </a:r>
            <a:endParaRPr/>
          </a:p>
        </p:txBody>
      </p:sp>
      <p:sp>
        <p:nvSpPr>
          <p:cNvPr id="2080298628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Fügen Sie nun das Key-Value Paar "pear": "Birne" zu my_dict hinzu.</a:t>
            </a:r>
            <a:endParaRPr/>
          </a:p>
        </p:txBody>
      </p:sp>
      <p:pic>
        <p:nvPicPr>
          <p:cNvPr id="121175667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091455" y="3180990"/>
            <a:ext cx="8241783" cy="19910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087522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2-3</a:t>
            </a:r>
            <a:endParaRPr/>
          </a:p>
        </p:txBody>
      </p:sp>
      <p:sp>
        <p:nvSpPr>
          <p:cNvPr id="1958823431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2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Speichere die Werte des Dictionaries my_dict in der Variablen values.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Speichern Sie die Elemente des Dictionaries my_dict, welche mit der Funktion .items() ausgegeben werden, in der Variablen items.</a:t>
            </a:r>
            <a:endParaRPr/>
          </a:p>
        </p:txBody>
      </p:sp>
      <p:pic>
        <p:nvPicPr>
          <p:cNvPr id="204161466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939000" y="3899858"/>
            <a:ext cx="5205740" cy="1658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6255840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Funktionen</a:t>
            </a:r>
            <a:endParaRPr/>
          </a:p>
        </p:txBody>
      </p:sp>
      <p:sp>
        <p:nvSpPr>
          <p:cNvPr id="993333120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15407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Punkte*: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Schreibe eine Funktion successor die auf jede Eingabe +1 rechnet.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Schreibe eine Funktion add mit den Eingabeparametern a &amp; b, welche die Werte von a &amp; b miteinander addiert.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de-DE"/>
          </a:p>
        </p:txBody>
      </p:sp>
      <p:pic>
        <p:nvPicPr>
          <p:cNvPr id="34209494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271742" y="3110931"/>
            <a:ext cx="3775515" cy="2851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475938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3-1</a:t>
            </a:r>
            <a:endParaRPr/>
          </a:p>
        </p:txBody>
      </p:sp>
      <p:sp>
        <p:nvSpPr>
          <p:cNvPr id="1788887056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Schreibe eine Funktion is_odd mit einem Eingabeparameter n die prüft ob die eingegebene Zahl ungerade ist.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Wenn die Zahl gerade ist gebe den Text "Gerade Zahl" und bei ungerade "Ungerade Zahl" zurück.</a:t>
            </a:r>
            <a:endParaRPr/>
          </a:p>
        </p:txBody>
      </p:sp>
      <p:pic>
        <p:nvPicPr>
          <p:cNvPr id="76908460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807448" y="3651602"/>
            <a:ext cx="4858400" cy="22506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343382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3-2</a:t>
            </a:r>
            <a:endParaRPr/>
          </a:p>
        </p:txBody>
      </p:sp>
      <p:sp>
        <p:nvSpPr>
          <p:cNvPr id="1586887327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/>
              <a:t>7 Punkte.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Aufgabe: Schreibe eine Funktion fubar mit Eingabeparameter n.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Die Funktion soll wie folgt definiert sein: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Der Eingabeparameter n ist ein Integer, Floats geben False zurück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Negative zahlen &amp; 0 beenden die Funktion und geben False zurück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Die Funktion zählt bis einschließlich dem Eingabeparameter n = 9 -&gt; 1, 2, 3, ..., 9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Bei jedem Schleifendurchlauf soll die Zahl bei der sich die Schleife gerade befindet mittels print ausgegeben werden werden.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Ist der zurzeitige Schleifendurchlauf durch 3 teilbar, gebe mittels print denn String Foo aus.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Ist der zurzeitige Schleifendurchlauf durch 5 teilbar, gebe mittels print denn String Bar aus.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Ist der zurzeitge Schleifendurrchlauf durch 3 &amp; 5 teilbar, gebe mittels print den String FooBar aus.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4515137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3-2</a:t>
            </a:r>
            <a:endParaRPr/>
          </a:p>
        </p:txBody>
      </p:sp>
      <p:sp>
        <p:nvSpPr>
          <p:cNvPr id="705062327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endParaRPr/>
          </a:p>
        </p:txBody>
      </p:sp>
      <p:pic>
        <p:nvPicPr>
          <p:cNvPr id="38517641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916899" y="1216310"/>
            <a:ext cx="4485201" cy="4869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7436865" name="Rectangle 2"/>
          <p:cNvSpPr>
            <a:spLocks noChangeArrowheads="1" noGrp="1"/>
          </p:cNvSpPr>
          <p:nvPr>
            <p:ph type="ctrTitle" hasCustomPrompt="1"/>
          </p:nvPr>
        </p:nvSpPr>
        <p:spPr bwMode="auto">
          <a:xfrm>
            <a:off x="1109133" y="3717031"/>
            <a:ext cx="10363198" cy="11641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/>
              <a:t>Lösungen 2. Tutorial</a:t>
            </a:r>
            <a:endParaRPr/>
          </a:p>
        </p:txBody>
      </p:sp>
      <p:sp>
        <p:nvSpPr>
          <p:cNvPr id="323596905" name="Rectangle 3"/>
          <p:cNvSpPr>
            <a:spLocks noChangeArrowheads="1" noGrp="1"/>
          </p:cNvSpPr>
          <p:nvPr>
            <p:ph type="subTitle" idx="1" hasCustomPrompt="1"/>
          </p:nvPr>
        </p:nvSpPr>
        <p:spPr bwMode="auto">
          <a:xfrm>
            <a:off x="1107018" y="5241033"/>
            <a:ext cx="10329331" cy="4444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/>
              <a:t>17+1 mögliche Punkte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8675340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- Kontrollstruckturen</a:t>
            </a:r>
            <a:endParaRPr/>
          </a:p>
        </p:txBody>
      </p:sp>
      <p:sp>
        <p:nvSpPr>
          <p:cNvPr id="99967105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1" y="1339849"/>
            <a:ext cx="11161182" cy="462279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 Punkte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Schreibe eine Funktion sum_up mit Eingabeparameter n, welcher die Zahlen von 1...n aufsummiert.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Nutze dafür einen for-loop.</a:t>
            </a:r>
            <a:endParaRPr/>
          </a:p>
        </p:txBody>
      </p:sp>
      <p:pic>
        <p:nvPicPr>
          <p:cNvPr id="128119413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429125" y="2641132"/>
            <a:ext cx="5750507" cy="30724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521811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sz="2950" b="1" i="0" u="none" strike="noStrike" cap="none" spc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Aufgabe - Kontrollstruckturen</a:t>
            </a:r>
            <a:endParaRPr sz="2950"/>
          </a:p>
        </p:txBody>
      </p:sp>
      <p:sp>
        <p:nvSpPr>
          <p:cNvPr id="1386477336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2" cy="462279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2 Punkte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Gegeben ist das Dictionary dict2.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Ändere jeden Wert in diesem Dictionary entsprechend der Formel f(x) = x^3-1 mittels for-loop.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/>
          </a:p>
        </p:txBody>
      </p:sp>
      <p:pic>
        <p:nvPicPr>
          <p:cNvPr id="72562048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904719" y="2810808"/>
            <a:ext cx="8251069" cy="31518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2075635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sz="295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Zusatzaufgabe - Kontrollstruckturen</a:t>
            </a:r>
            <a:endParaRPr/>
          </a:p>
        </p:txBody>
      </p:sp>
      <p:sp>
        <p:nvSpPr>
          <p:cNvPr id="1365982650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2" cy="462279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Keine Punkte (Extra Punkt möglich)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Erstelle eine Liste mittels List Comprehension, welche die Zahlen 1...6 auf deren kubische Zahl 1...216 also der Funktion f(x) = x^3 abbildet.</a:t>
            </a:r>
            <a:endParaRPr/>
          </a:p>
        </p:txBody>
      </p:sp>
      <p:pic>
        <p:nvPicPr>
          <p:cNvPr id="63667021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330698" y="3249705"/>
            <a:ext cx="9109254" cy="1606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6685647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– System Interactions</a:t>
            </a:r>
            <a:endParaRPr/>
          </a:p>
        </p:txBody>
      </p:sp>
      <p:sp>
        <p:nvSpPr>
          <p:cNvPr id="38187164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2" cy="462279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2 Punkte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Erstelle und Öffne eine Datei testfile.txt mit der open Funktion, nutze dafür das with -Statement.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Schreibe in diese Datei 100 mal den String "Python\n". </a:t>
            </a:r>
            <a:endParaRPr/>
          </a:p>
        </p:txBody>
      </p:sp>
      <p:pic>
        <p:nvPicPr>
          <p:cNvPr id="162075466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16982" y="3651250"/>
            <a:ext cx="5531653" cy="1913030"/>
          </a:xfrm>
          <a:prstGeom prst="rect">
            <a:avLst/>
          </a:prstGeom>
        </p:spPr>
      </p:pic>
      <p:pic>
        <p:nvPicPr>
          <p:cNvPr id="196997330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159500" y="3651250"/>
            <a:ext cx="5603715" cy="15218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704155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sz="2950" b="1" i="0" u="none" strike="noStrike" cap="none" spc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Aufgabe – System Interactions</a:t>
            </a:r>
            <a:endParaRPr/>
          </a:p>
        </p:txBody>
      </p:sp>
      <p:sp>
        <p:nvSpPr>
          <p:cNvPr id="1336382723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82083" y="1339850"/>
            <a:ext cx="11161182" cy="462279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2 Punkte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Öffne die zuvor erstellte Datei testfile.txt im Lesemodus und weiße den Inhalt der .readlines() Funktion der Variabeln lines zu. </a:t>
            </a:r>
            <a:endParaRPr/>
          </a:p>
        </p:txBody>
      </p:sp>
      <p:pic>
        <p:nvPicPr>
          <p:cNvPr id="126519227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952015" y="3429000"/>
            <a:ext cx="8414969" cy="17927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479013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Memes</a:t>
            </a:r>
            <a:endParaRPr/>
          </a:p>
        </p:txBody>
      </p:sp>
      <p:sp>
        <p:nvSpPr>
          <p:cNvPr id="434195663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2" cy="462279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endParaRPr/>
          </a:p>
        </p:txBody>
      </p:sp>
      <p:pic>
        <p:nvPicPr>
          <p:cNvPr id="195563982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828882" y="904105"/>
            <a:ext cx="8163984" cy="52300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643534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- Importing</a:t>
            </a:r>
            <a:endParaRPr/>
          </a:p>
        </p:txBody>
      </p:sp>
      <p:sp>
        <p:nvSpPr>
          <p:cNvPr id="59076815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2" cy="462279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 Punkte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Importiere Pythons Built-In Library random und rufe zuerst aus dem Modul die Funktion seed auf mit dem Eingabewert 42, und weiße danach der Variable rand den Wert des Funktionsaufrufes von randint(1,100) zu. </a:t>
            </a:r>
            <a:endParaRPr/>
          </a:p>
        </p:txBody>
      </p:sp>
      <p:pic>
        <p:nvPicPr>
          <p:cNvPr id="30014203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466041" y="3492499"/>
            <a:ext cx="6267333" cy="21059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1352857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sz="2950" b="1" i="0" u="none" strike="noStrike" cap="none" spc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Aufgabe - Importing</a:t>
            </a:r>
            <a:endParaRPr/>
          </a:p>
        </p:txBody>
      </p:sp>
      <p:sp>
        <p:nvSpPr>
          <p:cNvPr id="187886231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2" cy="462279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1 Punkt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Importiere die Built-In Library datetime als dt.</a:t>
            </a:r>
            <a:endParaRPr/>
          </a:p>
        </p:txBody>
      </p:sp>
      <p:pic>
        <p:nvPicPr>
          <p:cNvPr id="70751455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138268" y="3249705"/>
            <a:ext cx="7496823" cy="15153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1029680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sz="295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Aufgabe - Importing</a:t>
            </a:r>
            <a:endParaRPr/>
          </a:p>
        </p:txBody>
      </p:sp>
      <p:sp>
        <p:nvSpPr>
          <p:cNvPr id="1238831854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2" cy="462279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2 Punkte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Importiere die Funktion sqrt aus dem Built-In Modul math.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Berechne sqrt(4). Speicher das Ergebnis in der variablen s4.</a:t>
            </a:r>
            <a:endParaRPr/>
          </a:p>
        </p:txBody>
      </p:sp>
      <p:pic>
        <p:nvPicPr>
          <p:cNvPr id="10952729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544575" y="3204882"/>
            <a:ext cx="6914356" cy="2165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364100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sz="295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Aufgabe - Importing</a:t>
            </a:r>
            <a:endParaRPr/>
          </a:p>
        </p:txBody>
      </p:sp>
      <p:sp>
        <p:nvSpPr>
          <p:cNvPr id="589448780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2" cy="4622798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2 Punkte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Importiere das Objekt TextCalendar aus dem Built-In Module calendar als TC.</a:t>
            </a:r>
            <a:endParaRPr/>
          </a:p>
        </p:txBody>
      </p:sp>
      <p:pic>
        <p:nvPicPr>
          <p:cNvPr id="78525056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372316" y="2452609"/>
            <a:ext cx="4594153" cy="35100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UBraunschweig_PPT2007_Folienpool_16_9">
  <a:themeElements>
    <a:clrScheme name="TU Braunschweig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BE1E3C"/>
      </a:accent1>
      <a:accent2>
        <a:srgbClr val="4DA6CB"/>
      </a:accent2>
      <a:accent3>
        <a:srgbClr val="ADBF4D"/>
      </a:accent3>
      <a:accent4>
        <a:srgbClr val="FA6E00"/>
      </a:accent4>
      <a:accent5>
        <a:srgbClr val="407E97"/>
      </a:accent5>
      <a:accent6>
        <a:srgbClr val="984098"/>
      </a:accent6>
      <a:hlink>
        <a:srgbClr val="BE1E3C"/>
      </a:hlink>
      <a:folHlink>
        <a:srgbClr val="760054"/>
      </a:folHlink>
    </a:clrScheme>
    <a:fontScheme name="Standard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ln w="19050"/>
      </a:spPr>
      <a:bodyPr/>
      <a:lstStyle/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U Braunschweig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BE1E3C"/>
        </a:accent1>
        <a:accent2>
          <a:srgbClr val="4DA6CB"/>
        </a:accent2>
        <a:accent3>
          <a:srgbClr val="ADBF4D"/>
        </a:accent3>
        <a:accent4>
          <a:srgbClr val="FA6E00"/>
        </a:accent4>
        <a:accent5>
          <a:srgbClr val="407E97"/>
        </a:accent5>
        <a:accent6>
          <a:srgbClr val="984098"/>
        </a:accent6>
        <a:hlink>
          <a:srgbClr val="BE1E3C"/>
        </a:hlink>
        <a:folHlink>
          <a:srgbClr val="7600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TUBraunschweig_PPT2007_Folienpool_16_9">
  <a:themeElements>
    <a:clrScheme name="TU Braunschweig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BE1E3C"/>
      </a:accent1>
      <a:accent2>
        <a:srgbClr val="4DA6CB"/>
      </a:accent2>
      <a:accent3>
        <a:srgbClr val="ADBF4D"/>
      </a:accent3>
      <a:accent4>
        <a:srgbClr val="FA6E00"/>
      </a:accent4>
      <a:accent5>
        <a:srgbClr val="407E97"/>
      </a:accent5>
      <a:accent6>
        <a:srgbClr val="984098"/>
      </a:accent6>
      <a:hlink>
        <a:srgbClr val="BE1E3C"/>
      </a:hlink>
      <a:folHlink>
        <a:srgbClr val="760054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ln w="19050"/>
      </a:spPr>
      <a:bodyPr/>
      <a:lstStyle/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U Braunschweig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BE1E3C"/>
        </a:accent1>
        <a:accent2>
          <a:srgbClr val="4DA6CB"/>
        </a:accent2>
        <a:accent3>
          <a:srgbClr val="ADBF4D"/>
        </a:accent3>
        <a:accent4>
          <a:srgbClr val="FA6E00"/>
        </a:accent4>
        <a:accent5>
          <a:srgbClr val="407E97"/>
        </a:accent5>
        <a:accent6>
          <a:srgbClr val="984098"/>
        </a:accent6>
        <a:hlink>
          <a:srgbClr val="BE1E3C"/>
        </a:hlink>
        <a:folHlink>
          <a:srgbClr val="7600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ONLYOFFICE/9.0.0.172</Application>
  <PresentationFormat>On-screen Show (4:3)</PresentationFormat>
  <Paragraphs>0</Paragraphs>
  <Slides>31</Slides>
  <Notes>31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/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Inga Schleicher</dc:creator>
  <cp:lastModifiedBy/>
  <cp:revision>19</cp:revision>
  <dcterms:created xsi:type="dcterms:W3CDTF">2021-05-28T11:59:38Z</dcterms:created>
  <dcterms:modified xsi:type="dcterms:W3CDTF">2025-11-20T13:57:24Z</dcterms:modified>
</cp:coreProperties>
</file>